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143"/>
  </p:notesMasterIdLst>
  <p:handoutMasterIdLst>
    <p:handoutMasterId r:id="rId144"/>
  </p:handoutMasterIdLst>
  <p:sldIdLst>
    <p:sldId id="256" r:id="rId2"/>
    <p:sldId id="257" r:id="rId3"/>
    <p:sldId id="258" r:id="rId4"/>
    <p:sldId id="260" r:id="rId5"/>
    <p:sldId id="279"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7" r:id="rId23"/>
    <p:sldId id="298" r:id="rId24"/>
    <p:sldId id="299" r:id="rId25"/>
    <p:sldId id="300" r:id="rId26"/>
    <p:sldId id="301" r:id="rId27"/>
    <p:sldId id="302" r:id="rId28"/>
    <p:sldId id="303" r:id="rId29"/>
    <p:sldId id="304"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24" r:id="rId50"/>
    <p:sldId id="325" r:id="rId51"/>
    <p:sldId id="326" r:id="rId52"/>
    <p:sldId id="327" r:id="rId53"/>
    <p:sldId id="328" r:id="rId54"/>
    <p:sldId id="329" r:id="rId55"/>
    <p:sldId id="330" r:id="rId56"/>
    <p:sldId id="331" r:id="rId57"/>
    <p:sldId id="332" r:id="rId58"/>
    <p:sldId id="333" r:id="rId59"/>
    <p:sldId id="334" r:id="rId60"/>
    <p:sldId id="335" r:id="rId61"/>
    <p:sldId id="336" r:id="rId62"/>
    <p:sldId id="337" r:id="rId63"/>
    <p:sldId id="338" r:id="rId64"/>
    <p:sldId id="339" r:id="rId65"/>
    <p:sldId id="340" r:id="rId66"/>
    <p:sldId id="341" r:id="rId67"/>
    <p:sldId id="342" r:id="rId68"/>
    <p:sldId id="343" r:id="rId69"/>
    <p:sldId id="344" r:id="rId70"/>
    <p:sldId id="345" r:id="rId71"/>
    <p:sldId id="261" r:id="rId72"/>
    <p:sldId id="346" r:id="rId73"/>
    <p:sldId id="347" r:id="rId74"/>
    <p:sldId id="348" r:id="rId75"/>
    <p:sldId id="349" r:id="rId76"/>
    <p:sldId id="350" r:id="rId77"/>
    <p:sldId id="351" r:id="rId78"/>
    <p:sldId id="352" r:id="rId79"/>
    <p:sldId id="353" r:id="rId80"/>
    <p:sldId id="354" r:id="rId81"/>
    <p:sldId id="355" r:id="rId82"/>
    <p:sldId id="356" r:id="rId83"/>
    <p:sldId id="357" r:id="rId84"/>
    <p:sldId id="358" r:id="rId85"/>
    <p:sldId id="359" r:id="rId86"/>
    <p:sldId id="360" r:id="rId87"/>
    <p:sldId id="361" r:id="rId88"/>
    <p:sldId id="362" r:id="rId89"/>
    <p:sldId id="363" r:id="rId90"/>
    <p:sldId id="364" r:id="rId91"/>
    <p:sldId id="365" r:id="rId92"/>
    <p:sldId id="366" r:id="rId93"/>
    <p:sldId id="367" r:id="rId94"/>
    <p:sldId id="368" r:id="rId95"/>
    <p:sldId id="369" r:id="rId96"/>
    <p:sldId id="370" r:id="rId97"/>
    <p:sldId id="371" r:id="rId98"/>
    <p:sldId id="372" r:id="rId99"/>
    <p:sldId id="373" r:id="rId100"/>
    <p:sldId id="374" r:id="rId101"/>
    <p:sldId id="375" r:id="rId102"/>
    <p:sldId id="376" r:id="rId103"/>
    <p:sldId id="377" r:id="rId104"/>
    <p:sldId id="378" r:id="rId105"/>
    <p:sldId id="379" r:id="rId106"/>
    <p:sldId id="380" r:id="rId107"/>
    <p:sldId id="381" r:id="rId108"/>
    <p:sldId id="265" r:id="rId109"/>
    <p:sldId id="383" r:id="rId110"/>
    <p:sldId id="384" r:id="rId111"/>
    <p:sldId id="385" r:id="rId112"/>
    <p:sldId id="386" r:id="rId113"/>
    <p:sldId id="387" r:id="rId114"/>
    <p:sldId id="388" r:id="rId115"/>
    <p:sldId id="389" r:id="rId116"/>
    <p:sldId id="390" r:id="rId117"/>
    <p:sldId id="391" r:id="rId118"/>
    <p:sldId id="392" r:id="rId119"/>
    <p:sldId id="393" r:id="rId120"/>
    <p:sldId id="394" r:id="rId121"/>
    <p:sldId id="395" r:id="rId122"/>
    <p:sldId id="396" r:id="rId123"/>
    <p:sldId id="397" r:id="rId124"/>
    <p:sldId id="398" r:id="rId125"/>
    <p:sldId id="399" r:id="rId126"/>
    <p:sldId id="400" r:id="rId127"/>
    <p:sldId id="401" r:id="rId128"/>
    <p:sldId id="402" r:id="rId129"/>
    <p:sldId id="403" r:id="rId130"/>
    <p:sldId id="404" r:id="rId131"/>
    <p:sldId id="405" r:id="rId132"/>
    <p:sldId id="406" r:id="rId133"/>
    <p:sldId id="407" r:id="rId134"/>
    <p:sldId id="408" r:id="rId135"/>
    <p:sldId id="409" r:id="rId136"/>
    <p:sldId id="410" r:id="rId137"/>
    <p:sldId id="411" r:id="rId138"/>
    <p:sldId id="412" r:id="rId139"/>
    <p:sldId id="413" r:id="rId140"/>
    <p:sldId id="414" r:id="rId141"/>
    <p:sldId id="277" r:id="rId142"/>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92"/>
    <p:restoredTop sz="94528" autoAdjust="0"/>
  </p:normalViewPr>
  <p:slideViewPr>
    <p:cSldViewPr>
      <p:cViewPr>
        <p:scale>
          <a:sx n="129" d="100"/>
          <a:sy n="129" d="100"/>
        </p:scale>
        <p:origin x="-1792" y="928"/>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14538"/>
    </p:cViewPr>
  </p:sorterViewPr>
  <p:notesViewPr>
    <p:cSldViewPr>
      <p:cViewPr varScale="1">
        <p:scale>
          <a:sx n="65" d="100"/>
          <a:sy n="65" d="100"/>
        </p:scale>
        <p:origin x="-327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zh-CN" altLang="en-US"/>
              <a:t>对的</a:t>
            </a: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9D50585-7985-4830-81E9-DE932CCBB30A}" type="datetimeFigureOut">
              <a:rPr lang="zh-CN" altLang="en-US" smtClean="0"/>
              <a:t>2024/8/28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BD5ABEC-D50B-4DED-A0DF-B05D4A2A7BE7}" type="slidenum">
              <a:rPr lang="zh-CN" altLang="en-US" smtClean="0"/>
              <a:t>‹#›</a:t>
            </a:fld>
            <a:endParaRPr lang="zh-CN" altLang="en-US"/>
          </a:p>
        </p:txBody>
      </p:sp>
    </p:spTree>
    <p:extLst>
      <p:ext uri="{BB962C8B-B14F-4D97-AF65-F5344CB8AC3E}">
        <p14:creationId xmlns:p14="http://schemas.microsoft.com/office/powerpoint/2010/main" val="5207525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zh-CN" altLang="en-US"/>
              <a:t>对的</a:t>
            </a: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8DD68F-1ED1-4582-9681-80B8B1D59245}" type="datetimeFigureOut">
              <a:rPr lang="zh-CN" altLang="en-US" smtClean="0"/>
              <a:t>2024/8/28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FB8B73-0A9C-4273-9F5A-7AC442D3CF86}" type="slidenum">
              <a:rPr lang="zh-CN" altLang="en-US" smtClean="0"/>
              <a:t>‹#›</a:t>
            </a:fld>
            <a:endParaRPr lang="zh-CN" altLang="en-US"/>
          </a:p>
        </p:txBody>
      </p:sp>
    </p:spTree>
    <p:extLst>
      <p:ext uri="{BB962C8B-B14F-4D97-AF65-F5344CB8AC3E}">
        <p14:creationId xmlns:p14="http://schemas.microsoft.com/office/powerpoint/2010/main" val="248818493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bright="70000" contrast="-70000"/>
            <a:extLst>
              <a:ext uri="{BEBA8EAE-BF5A-486C-A8C5-ECC9F3942E4B}">
                <a14:imgProps xmlns:a14="http://schemas.microsoft.com/office/drawing/2010/main">
                  <a14:imgLayer r:embed="rId3">
                    <a14:imgEffect>
                      <a14:colorTemperature colorTemp="11200"/>
                    </a14:imgEffect>
                    <a14:imgEffect>
                      <a14:saturation sat="84000"/>
                    </a14:imgEffect>
                    <a14:imgEffect>
                      <a14:brightnessContrast bright="59000" contrast="-80000"/>
                    </a14:imgEffect>
                  </a14:imgLayer>
                </a14:imgProps>
              </a:ext>
            </a:extLst>
          </a:blip>
          <a:srcRect/>
          <a:stretch>
            <a:fillRect l="-6000" r="-6000"/>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F467F28-8E57-4D91-8631-68C3D8C25249}" type="datetime11">
              <a:rPr lang="zh-CN" altLang="en-US" smtClean="0"/>
              <a:t>04:04:13</a:t>
            </a:fld>
            <a:endParaRPr lang="zh-CN" altLang="en-US" dirty="0"/>
          </a:p>
        </p:txBody>
      </p:sp>
      <p:sp>
        <p:nvSpPr>
          <p:cNvPr id="5" name="页脚占位符 4"/>
          <p:cNvSpPr>
            <a:spLocks noGrp="1"/>
          </p:cNvSpPr>
          <p:nvPr>
            <p:ph type="ftr" sz="quarter" idx="11"/>
          </p:nvPr>
        </p:nvSpPr>
        <p:spPr/>
        <p:txBody>
          <a:bodyPr/>
          <a:lstStyle/>
          <a:p>
            <a:r>
              <a:rPr lang="zh-TW" altLang="en-US" dirty="0"/>
              <a:t>计算机学院</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9" name="Rectangle 3"/>
          <p:cNvSpPr txBox="1">
            <a:spLocks noChangeArrowheads="1"/>
          </p:cNvSpPr>
          <p:nvPr userDrawn="1"/>
        </p:nvSpPr>
        <p:spPr>
          <a:xfrm>
            <a:off x="1799692" y="-61621"/>
            <a:ext cx="5544616" cy="472309"/>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1800" b="1" dirty="0">
                <a:solidFill>
                  <a:srgbClr val="92D050"/>
                </a:solidFill>
                <a:latin typeface="微软雅黑" panose="020B0503020204020204" pitchFamily="34" charset="-122"/>
                <a:ea typeface="微软雅黑" panose="020B0503020204020204" pitchFamily="34" charset="-122"/>
              </a:rPr>
              <a:t>Excel</a:t>
            </a:r>
            <a:r>
              <a:rPr lang="zh-TW" altLang="en-US" sz="1800" b="1" dirty="0">
                <a:solidFill>
                  <a:srgbClr val="92D050"/>
                </a:solidFill>
                <a:latin typeface="微软雅黑" panose="020B0503020204020204" pitchFamily="34" charset="-122"/>
                <a:ea typeface="微软雅黑" panose="020B0503020204020204" pitchFamily="34" charset="-122"/>
              </a:rPr>
              <a:t>使用培训</a:t>
            </a:r>
            <a:endParaRPr lang="zh-CN" altLang="zh-CN" sz="1800" b="1" dirty="0">
              <a:solidFill>
                <a:srgbClr val="92D050"/>
              </a:solidFill>
              <a:latin typeface="微软雅黑" panose="020B0503020204020204" pitchFamily="34" charset="-122"/>
              <a:ea typeface="微软雅黑" panose="020B0503020204020204" pitchFamily="34" charset="-122"/>
            </a:endParaRPr>
          </a:p>
        </p:txBody>
      </p:sp>
      <p:sp>
        <p:nvSpPr>
          <p:cNvPr id="11" name="标题 1">
            <a:extLst>
              <a:ext uri="{FF2B5EF4-FFF2-40B4-BE49-F238E27FC236}">
                <a16:creationId xmlns:a16="http://schemas.microsoft.com/office/drawing/2014/main" id="{89A061C1-1FD3-D347-8D01-BE0D69B5545D}"/>
              </a:ext>
            </a:extLst>
          </p:cNvPr>
          <p:cNvSpPr txBox="1"/>
          <p:nvPr userDrawn="1"/>
        </p:nvSpPr>
        <p:spPr>
          <a:xfrm>
            <a:off x="3266" y="30091"/>
            <a:ext cx="9140734" cy="472309"/>
          </a:xfrm>
          <a:custGeom>
            <a:avLst/>
            <a:gdLst>
              <a:gd name="connsiteX0" fmla="*/ 0 w 12192000"/>
              <a:gd name="connsiteY0" fmla="*/ 0 h 2488036"/>
              <a:gd name="connsiteX1" fmla="*/ 21223 w 12192000"/>
              <a:gd name="connsiteY1" fmla="*/ 18287 h 2488036"/>
              <a:gd name="connsiteX2" fmla="*/ 6096000 w 12192000"/>
              <a:gd name="connsiteY2" fmla="*/ 2025118 h 2488036"/>
              <a:gd name="connsiteX3" fmla="*/ 12170777 w 12192000"/>
              <a:gd name="connsiteY3" fmla="*/ 18287 h 2488036"/>
              <a:gd name="connsiteX4" fmla="*/ 12192000 w 12192000"/>
              <a:gd name="connsiteY4" fmla="*/ 0 h 2488036"/>
              <a:gd name="connsiteX5" fmla="*/ 12192000 w 12192000"/>
              <a:gd name="connsiteY5" fmla="*/ 2488036 h 2488036"/>
              <a:gd name="connsiteX6" fmla="*/ 0 w 12192000"/>
              <a:gd name="connsiteY6" fmla="*/ 2488036 h 2488036"/>
            </a:gdLst>
            <a:ahLst/>
            <a:cxnLst/>
            <a:rect l="l" t="t" r="r" b="b"/>
            <a:pathLst>
              <a:path w="12192000" h="2488036">
                <a:moveTo>
                  <a:pt x="0" y="0"/>
                </a:moveTo>
                <a:lnTo>
                  <a:pt x="21223" y="18287"/>
                </a:lnTo>
                <a:cubicBezTo>
                  <a:pt x="1522464" y="1251126"/>
                  <a:pt x="3688133" y="2025118"/>
                  <a:pt x="6096000" y="2025118"/>
                </a:cubicBezTo>
                <a:cubicBezTo>
                  <a:pt x="8503868" y="2025118"/>
                  <a:pt x="10669536" y="1251126"/>
                  <a:pt x="12170777" y="18287"/>
                </a:cubicBezTo>
                <a:lnTo>
                  <a:pt x="12192000" y="0"/>
                </a:lnTo>
                <a:lnTo>
                  <a:pt x="12192000" y="2488036"/>
                </a:lnTo>
                <a:lnTo>
                  <a:pt x="0" y="2488036"/>
                </a:lnTo>
                <a:close/>
              </a:path>
            </a:pathLst>
          </a:custGeom>
          <a:gradFill>
            <a:gsLst>
              <a:gs pos="0">
                <a:schemeClr val="accent3">
                  <a:lumMod val="20000"/>
                  <a:lumOff val="80000"/>
                </a:schemeClr>
              </a:gs>
              <a:gs pos="100000">
                <a:srgbClr val="92D050"/>
              </a:gs>
            </a:gsLst>
            <a:lin ang="5400000" scaled="0"/>
          </a:gradFill>
          <a:ln w="3175" cap="sq">
            <a:solidFill>
              <a:schemeClr val="accent1">
                <a:lumMod val="20000"/>
                <a:lumOff val="80000"/>
              </a:schemeClr>
            </a:solidFill>
            <a:miter/>
          </a:ln>
          <a:effectLst>
            <a:outerShdw blurRad="368300" dist="38100" dir="16200000" rotWithShape="0">
              <a:schemeClr val="accent1">
                <a:alpha val="26000"/>
              </a:schemeClr>
            </a:outerShdw>
          </a:effectLst>
        </p:spPr>
        <p:txBody>
          <a:bodyPr vert="horz" wrap="square" lIns="91440" tIns="45720" rIns="91440" bIns="45720" rtlCol="0" anchor="ctr"/>
          <a:lstStyle/>
          <a:p>
            <a:pPr algn="ctr"/>
            <a:endParaRPr kumimoji="1" lang="zh-CN" altLang="en-US" dirty="0"/>
          </a:p>
        </p:txBody>
      </p:sp>
      <p:sp>
        <p:nvSpPr>
          <p:cNvPr id="8" name="标题 1">
            <a:extLst>
              <a:ext uri="{FF2B5EF4-FFF2-40B4-BE49-F238E27FC236}">
                <a16:creationId xmlns:a16="http://schemas.microsoft.com/office/drawing/2014/main" id="{094D7D6A-C537-BF47-8C26-A2E4F253C905}"/>
              </a:ext>
            </a:extLst>
          </p:cNvPr>
          <p:cNvSpPr txBox="1"/>
          <p:nvPr/>
        </p:nvSpPr>
        <p:spPr>
          <a:xfrm rot="10800000">
            <a:off x="0" y="-92545"/>
            <a:ext cx="9144000" cy="794052"/>
          </a:xfrm>
          <a:custGeom>
            <a:avLst/>
            <a:gdLst>
              <a:gd name="connsiteX0" fmla="*/ 0 w 12192000"/>
              <a:gd name="connsiteY0" fmla="*/ 0 h 3563982"/>
              <a:gd name="connsiteX1" fmla="*/ 21223 w 12192000"/>
              <a:gd name="connsiteY1" fmla="*/ 27596 h 3563982"/>
              <a:gd name="connsiteX2" fmla="*/ 6096000 w 12192000"/>
              <a:gd name="connsiteY2" fmla="*/ 3055905 h 3563982"/>
              <a:gd name="connsiteX3" fmla="*/ 12170777 w 12192000"/>
              <a:gd name="connsiteY3" fmla="*/ 27596 h 3563982"/>
              <a:gd name="connsiteX4" fmla="*/ 12192000 w 12192000"/>
              <a:gd name="connsiteY4" fmla="*/ 0 h 3563982"/>
              <a:gd name="connsiteX5" fmla="*/ 12192000 w 12192000"/>
              <a:gd name="connsiteY5" fmla="*/ 3563982 h 3563982"/>
              <a:gd name="connsiteX6" fmla="*/ 0 w 12192000"/>
              <a:gd name="connsiteY6" fmla="*/ 3563982 h 3563982"/>
            </a:gdLst>
            <a:ahLst/>
            <a:cxnLst/>
            <a:rect l="l" t="t" r="r" b="b"/>
            <a:pathLst>
              <a:path w="12192000" h="3563982">
                <a:moveTo>
                  <a:pt x="0" y="0"/>
                </a:moveTo>
                <a:lnTo>
                  <a:pt x="21223" y="27596"/>
                </a:lnTo>
                <a:cubicBezTo>
                  <a:pt x="1522464" y="1887950"/>
                  <a:pt x="3688133" y="3055905"/>
                  <a:pt x="6096000" y="3055905"/>
                </a:cubicBezTo>
                <a:cubicBezTo>
                  <a:pt x="8503868" y="3055905"/>
                  <a:pt x="10669536" y="1887950"/>
                  <a:pt x="12170777" y="27596"/>
                </a:cubicBezTo>
                <a:lnTo>
                  <a:pt x="12192000" y="0"/>
                </a:lnTo>
                <a:lnTo>
                  <a:pt x="12192000" y="3563982"/>
                </a:lnTo>
                <a:lnTo>
                  <a:pt x="0" y="3563982"/>
                </a:lnTo>
                <a:close/>
              </a:path>
            </a:pathLst>
          </a:custGeom>
          <a:solidFill>
            <a:schemeClr val="accent1">
              <a:lumMod val="20000"/>
              <a:lumOff val="80000"/>
              <a:alpha val="18000"/>
            </a:schemeClr>
          </a:solidFill>
          <a:ln w="12700" cap="sq">
            <a:noFill/>
            <a:miter/>
          </a:ln>
        </p:spPr>
        <p:txBody>
          <a:bodyPr vert="horz" wrap="square" lIns="91440" tIns="45720" rIns="91440" bIns="45720" rtlCol="0" anchor="ctr"/>
          <a:lstStyle/>
          <a:p>
            <a:pPr algn="ctr"/>
            <a:endParaRPr kumimoji="1" lang="zh-CN" altLang="en-US" dirty="0"/>
          </a:p>
        </p:txBody>
      </p:sp>
    </p:spTree>
    <p:extLst>
      <p:ext uri="{BB962C8B-B14F-4D97-AF65-F5344CB8AC3E}">
        <p14:creationId xmlns:p14="http://schemas.microsoft.com/office/powerpoint/2010/main" val="1474812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15D052B-6B8C-43A6-93FA-312B36EF52ED}" type="datetime11">
              <a:rPr lang="zh-CN" altLang="en-US" smtClean="0"/>
              <a:t>04:07:25</a:t>
            </a:fld>
            <a:endParaRPr lang="zh-CN" altLang="en-US"/>
          </a:p>
        </p:txBody>
      </p:sp>
      <p:sp>
        <p:nvSpPr>
          <p:cNvPr id="5" name="页脚占位符 4"/>
          <p:cNvSpPr>
            <a:spLocks noGrp="1"/>
          </p:cNvSpPr>
          <p:nvPr>
            <p:ph type="ftr" sz="quarter" idx="11"/>
          </p:nvPr>
        </p:nvSpPr>
        <p:spPr/>
        <p:txBody>
          <a:bodyPr/>
          <a:lstStyle>
            <a:lvl1pPr>
              <a:defRPr/>
            </a:lvl1pPr>
          </a:lstStyle>
          <a:p>
            <a:r>
              <a:rPr lang="zh-TW" altLang="en-US" dirty="0"/>
              <a:t>计算机学院</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167048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933EEE-8789-49AB-9FA1-830EC841A828}" type="datetime11">
              <a:rPr lang="zh-CN" altLang="en-US" smtClean="0"/>
              <a:t>04:07:28</a:t>
            </a:fld>
            <a:endParaRPr lang="zh-CN" altLang="en-US"/>
          </a:p>
        </p:txBody>
      </p:sp>
      <p:sp>
        <p:nvSpPr>
          <p:cNvPr id="5" name="页脚占位符 4"/>
          <p:cNvSpPr>
            <a:spLocks noGrp="1"/>
          </p:cNvSpPr>
          <p:nvPr>
            <p:ph type="ftr" sz="quarter" idx="11"/>
          </p:nvPr>
        </p:nvSpPr>
        <p:spPr/>
        <p:txBody>
          <a:bodyPr/>
          <a:lstStyle>
            <a:lvl1pPr>
              <a:defRPr/>
            </a:lvl1pPr>
          </a:lstStyle>
          <a:p>
            <a:r>
              <a:rPr lang="zh-TW" altLang="en-US" dirty="0"/>
              <a:t>计算机学院</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264982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空白">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44687B94-D5EB-FE4F-913B-87251A42B966}"/>
              </a:ext>
            </a:extLst>
          </p:cNvPr>
          <p:cNvSpPr txBox="1"/>
          <p:nvPr userDrawn="1"/>
        </p:nvSpPr>
        <p:spPr>
          <a:xfrm>
            <a:off x="3266" y="-20538"/>
            <a:ext cx="9140734" cy="472309"/>
          </a:xfrm>
          <a:custGeom>
            <a:avLst/>
            <a:gdLst>
              <a:gd name="connsiteX0" fmla="*/ 0 w 12192000"/>
              <a:gd name="connsiteY0" fmla="*/ 0 h 2488036"/>
              <a:gd name="connsiteX1" fmla="*/ 21223 w 12192000"/>
              <a:gd name="connsiteY1" fmla="*/ 18287 h 2488036"/>
              <a:gd name="connsiteX2" fmla="*/ 6096000 w 12192000"/>
              <a:gd name="connsiteY2" fmla="*/ 2025118 h 2488036"/>
              <a:gd name="connsiteX3" fmla="*/ 12170777 w 12192000"/>
              <a:gd name="connsiteY3" fmla="*/ 18287 h 2488036"/>
              <a:gd name="connsiteX4" fmla="*/ 12192000 w 12192000"/>
              <a:gd name="connsiteY4" fmla="*/ 0 h 2488036"/>
              <a:gd name="connsiteX5" fmla="*/ 12192000 w 12192000"/>
              <a:gd name="connsiteY5" fmla="*/ 2488036 h 2488036"/>
              <a:gd name="connsiteX6" fmla="*/ 0 w 12192000"/>
              <a:gd name="connsiteY6" fmla="*/ 2488036 h 2488036"/>
            </a:gdLst>
            <a:ahLst/>
            <a:cxnLst/>
            <a:rect l="l" t="t" r="r" b="b"/>
            <a:pathLst>
              <a:path w="12192000" h="2488036">
                <a:moveTo>
                  <a:pt x="0" y="0"/>
                </a:moveTo>
                <a:lnTo>
                  <a:pt x="21223" y="18287"/>
                </a:lnTo>
                <a:cubicBezTo>
                  <a:pt x="1522464" y="1251126"/>
                  <a:pt x="3688133" y="2025118"/>
                  <a:pt x="6096000" y="2025118"/>
                </a:cubicBezTo>
                <a:cubicBezTo>
                  <a:pt x="8503868" y="2025118"/>
                  <a:pt x="10669536" y="1251126"/>
                  <a:pt x="12170777" y="18287"/>
                </a:cubicBezTo>
                <a:lnTo>
                  <a:pt x="12192000" y="0"/>
                </a:lnTo>
                <a:lnTo>
                  <a:pt x="12192000" y="2488036"/>
                </a:lnTo>
                <a:lnTo>
                  <a:pt x="0" y="2488036"/>
                </a:lnTo>
                <a:close/>
              </a:path>
            </a:pathLst>
          </a:custGeom>
          <a:gradFill>
            <a:gsLst>
              <a:gs pos="0">
                <a:schemeClr val="accent3">
                  <a:lumMod val="20000"/>
                  <a:lumOff val="80000"/>
                </a:schemeClr>
              </a:gs>
              <a:gs pos="100000">
                <a:srgbClr val="92D050"/>
              </a:gs>
            </a:gsLst>
            <a:lin ang="5400000" scaled="0"/>
          </a:gradFill>
          <a:ln w="3175" cap="sq">
            <a:solidFill>
              <a:schemeClr val="accent1">
                <a:lumMod val="20000"/>
                <a:lumOff val="80000"/>
              </a:schemeClr>
            </a:solidFill>
            <a:miter/>
          </a:ln>
          <a:effectLst>
            <a:outerShdw blurRad="368300" dist="38100" dir="16200000" rotWithShape="0">
              <a:schemeClr val="accent1">
                <a:alpha val="26000"/>
              </a:schemeClr>
            </a:outerShdw>
          </a:effectLst>
        </p:spPr>
        <p:txBody>
          <a:bodyPr vert="horz" wrap="square" lIns="91440" tIns="45720" rIns="91440" bIns="45720" rtlCol="0" anchor="ctr"/>
          <a:lstStyle/>
          <a:p>
            <a:pPr algn="ctr"/>
            <a:endParaRPr kumimoji="1" lang="zh-CN" altLang="en-US" dirty="0"/>
          </a:p>
        </p:txBody>
      </p:sp>
      <p:sp>
        <p:nvSpPr>
          <p:cNvPr id="14" name="日期占位符 6"/>
          <p:cNvSpPr txBox="1">
            <a:spLocks/>
          </p:cNvSpPr>
          <p:nvPr userDrawn="1"/>
        </p:nvSpPr>
        <p:spPr>
          <a:xfrm>
            <a:off x="395536" y="4767263"/>
            <a:ext cx="2133600" cy="273844"/>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A406CD-DA16-426E-A0FC-6C8235F237EC}" type="datetime11">
              <a:rPr lang="zh-CN" altLang="en-US" smtClean="0"/>
              <a:pPr/>
              <a:t>04:05:43</a:t>
            </a:fld>
            <a:endParaRPr lang="zh-CN" altLang="en-US" dirty="0"/>
          </a:p>
        </p:txBody>
      </p:sp>
      <p:sp>
        <p:nvSpPr>
          <p:cNvPr id="15" name="页脚占位符 7"/>
          <p:cNvSpPr txBox="1">
            <a:spLocks/>
          </p:cNvSpPr>
          <p:nvPr userDrawn="1"/>
        </p:nvSpPr>
        <p:spPr>
          <a:xfrm>
            <a:off x="3062536" y="4767263"/>
            <a:ext cx="2895600" cy="273844"/>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t>计算机学院</a:t>
            </a:r>
            <a:endParaRPr lang="en-US" altLang="zh-TW" dirty="0"/>
          </a:p>
        </p:txBody>
      </p:sp>
      <p:sp>
        <p:nvSpPr>
          <p:cNvPr id="16" name="灯片编号占位符 8"/>
          <p:cNvSpPr txBox="1">
            <a:spLocks/>
          </p:cNvSpPr>
          <p:nvPr userDrawn="1"/>
        </p:nvSpPr>
        <p:spPr>
          <a:xfrm>
            <a:off x="6491536" y="4767263"/>
            <a:ext cx="2133600" cy="273844"/>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a:t>
            </a:fld>
            <a:endParaRPr lang="zh-CN" altLang="en-US" dirty="0"/>
          </a:p>
        </p:txBody>
      </p:sp>
      <p:sp>
        <p:nvSpPr>
          <p:cNvPr id="7" name="内容占位符 6"/>
          <p:cNvSpPr>
            <a:spLocks noGrp="1"/>
          </p:cNvSpPr>
          <p:nvPr>
            <p:ph sz="quarter" idx="10"/>
          </p:nvPr>
        </p:nvSpPr>
        <p:spPr>
          <a:xfrm>
            <a:off x="505074" y="1131590"/>
            <a:ext cx="8459414" cy="390525"/>
          </a:xfrm>
        </p:spPr>
        <p:txBody>
          <a:bodyPr>
            <a:noAutofit/>
          </a:bodyPr>
          <a:lstStyle>
            <a:lvl1pPr>
              <a:defRPr lang="zh-CN" altLang="en-US" sz="2400" b="1" kern="1200" dirty="0" smtClean="0">
                <a:solidFill>
                  <a:srgbClr val="0070C0"/>
                </a:solidFill>
                <a:latin typeface="微软雅黑" pitchFamily="34" charset="-122"/>
                <a:ea typeface="微软雅黑" pitchFamily="34" charset="-122"/>
                <a:cs typeface="+mn-cs"/>
              </a:defRPr>
            </a:lvl1pPr>
            <a:lvl2pPr>
              <a:defRPr lang="zh-CN" altLang="en-US" sz="2400" b="1" kern="1200" dirty="0" smtClean="0">
                <a:solidFill>
                  <a:srgbClr val="0070C0"/>
                </a:solidFill>
                <a:latin typeface="微软雅黑" pitchFamily="34" charset="-122"/>
                <a:ea typeface="微软雅黑" pitchFamily="34" charset="-122"/>
                <a:cs typeface="+mn-cs"/>
              </a:defRPr>
            </a:lvl2pPr>
            <a:lvl3pPr>
              <a:defRPr lang="zh-CN" altLang="en-US" sz="2400" b="1" kern="1200" dirty="0" smtClean="0">
                <a:solidFill>
                  <a:srgbClr val="0070C0"/>
                </a:solidFill>
                <a:latin typeface="微软雅黑" pitchFamily="34" charset="-122"/>
                <a:ea typeface="微软雅黑" pitchFamily="34" charset="-122"/>
                <a:cs typeface="+mn-cs"/>
              </a:defRPr>
            </a:lvl3pPr>
            <a:lvl4pPr>
              <a:defRPr lang="zh-CN" altLang="en-US" sz="2400" b="1" kern="1200" dirty="0" smtClean="0">
                <a:solidFill>
                  <a:srgbClr val="0070C0"/>
                </a:solidFill>
                <a:latin typeface="微软雅黑" pitchFamily="34" charset="-122"/>
                <a:ea typeface="微软雅黑" pitchFamily="34" charset="-122"/>
                <a:cs typeface="+mn-cs"/>
              </a:defRPr>
            </a:lvl4pPr>
            <a:lvl5pPr>
              <a:defRPr lang="zh-CN" altLang="en-US" sz="2400" b="1" kern="1200" dirty="0">
                <a:solidFill>
                  <a:srgbClr val="0070C0"/>
                </a:solidFill>
                <a:latin typeface="微软雅黑" pitchFamily="34" charset="-122"/>
                <a:ea typeface="微软雅黑" pitchFamily="34" charset="-122"/>
                <a:cs typeface="+mn-cs"/>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0" name="文本占位符 19"/>
          <p:cNvSpPr>
            <a:spLocks noGrp="1"/>
          </p:cNvSpPr>
          <p:nvPr>
            <p:ph type="body" sz="quarter" idx="11"/>
          </p:nvPr>
        </p:nvSpPr>
        <p:spPr>
          <a:xfrm>
            <a:off x="517736" y="555526"/>
            <a:ext cx="8446752" cy="431800"/>
          </a:xfrm>
        </p:spPr>
        <p:txBody>
          <a:bodyPr>
            <a:noAutofit/>
          </a:bodyPr>
          <a:lstStyle>
            <a:lvl1pPr marL="0" indent="0">
              <a:buNone/>
              <a:defRPr lang="zh-CN" altLang="en-US" sz="2400" b="1" kern="1200" dirty="0" smtClean="0">
                <a:solidFill>
                  <a:srgbClr val="92D050"/>
                </a:solidFill>
                <a:latin typeface="微软雅黑" pitchFamily="34" charset="-122"/>
                <a:ea typeface="微软雅黑" pitchFamily="34" charset="-122"/>
                <a:cs typeface="文鼎賤" pitchFamily="49" charset="-120"/>
              </a:defRPr>
            </a:lvl1pPr>
            <a:lvl2pPr>
              <a:defRPr lang="zh-CN" altLang="en-US" sz="2400" b="1" kern="1200" dirty="0" smtClean="0">
                <a:solidFill>
                  <a:schemeClr val="accent6">
                    <a:lumMod val="75000"/>
                  </a:schemeClr>
                </a:solidFill>
                <a:latin typeface="微软雅黑" pitchFamily="34" charset="-122"/>
                <a:ea typeface="微软雅黑" pitchFamily="34" charset="-122"/>
                <a:cs typeface="文鼎賤" pitchFamily="49" charset="-120"/>
              </a:defRPr>
            </a:lvl2pPr>
            <a:lvl3pPr>
              <a:defRPr lang="zh-CN" altLang="en-US" sz="2400" b="1" kern="1200" dirty="0" smtClean="0">
                <a:solidFill>
                  <a:schemeClr val="accent6">
                    <a:lumMod val="75000"/>
                  </a:schemeClr>
                </a:solidFill>
                <a:latin typeface="微软雅黑" pitchFamily="34" charset="-122"/>
                <a:ea typeface="微软雅黑" pitchFamily="34" charset="-122"/>
                <a:cs typeface="文鼎賤" pitchFamily="49" charset="-120"/>
              </a:defRPr>
            </a:lvl3pPr>
            <a:lvl4pPr>
              <a:defRPr lang="zh-CN" altLang="en-US" sz="2400" b="1" kern="1200" dirty="0" smtClean="0">
                <a:solidFill>
                  <a:schemeClr val="accent6">
                    <a:lumMod val="75000"/>
                  </a:schemeClr>
                </a:solidFill>
                <a:latin typeface="微软雅黑" pitchFamily="34" charset="-122"/>
                <a:ea typeface="微软雅黑" pitchFamily="34" charset="-122"/>
                <a:cs typeface="文鼎賤" pitchFamily="49" charset="-120"/>
              </a:defRPr>
            </a:lvl4pPr>
            <a:lvl5pPr>
              <a:defRPr lang="zh-CN" altLang="en-US" sz="2400" b="1" kern="1200" dirty="0">
                <a:solidFill>
                  <a:schemeClr val="accent6">
                    <a:lumMod val="75000"/>
                  </a:schemeClr>
                </a:solidFill>
                <a:latin typeface="微软雅黑" pitchFamily="34" charset="-122"/>
                <a:ea typeface="微软雅黑" pitchFamily="34" charset="-122"/>
                <a:cs typeface="文鼎賤" pitchFamily="49" charset="-120"/>
              </a:defRPr>
            </a:lvl5pPr>
          </a:lstStyle>
          <a:p>
            <a:pPr lvl="0"/>
            <a:r>
              <a:rPr lang="zh-CN" altLang="en-US" dirty="0"/>
              <a:t>单击此处编辑母版文本样式</a:t>
            </a:r>
          </a:p>
        </p:txBody>
      </p:sp>
      <p:sp>
        <p:nvSpPr>
          <p:cNvPr id="23" name="文本占位符 19"/>
          <p:cNvSpPr>
            <a:spLocks noGrp="1"/>
          </p:cNvSpPr>
          <p:nvPr>
            <p:ph type="body" sz="quarter" idx="12"/>
          </p:nvPr>
        </p:nvSpPr>
        <p:spPr>
          <a:xfrm>
            <a:off x="505074" y="51718"/>
            <a:ext cx="8603430" cy="431800"/>
          </a:xfrm>
        </p:spPr>
        <p:txBody>
          <a:bodyPr>
            <a:noAutofit/>
          </a:bodyPr>
          <a:lstStyle>
            <a:lvl1pPr marL="0" indent="0">
              <a:buNone/>
              <a:defRPr lang="zh-CN" altLang="en-US" sz="2400" b="1" kern="1200" dirty="0" smtClean="0">
                <a:solidFill>
                  <a:schemeClr val="tx1"/>
                </a:solidFill>
                <a:latin typeface="微软雅黑" pitchFamily="34" charset="-122"/>
                <a:ea typeface="微软雅黑" pitchFamily="34" charset="-122"/>
                <a:cs typeface="文鼎賤" pitchFamily="49" charset="-120"/>
              </a:defRPr>
            </a:lvl1pPr>
            <a:lvl2pPr>
              <a:defRPr lang="zh-CN" altLang="en-US" sz="2400" b="1" kern="1200" dirty="0" smtClean="0">
                <a:solidFill>
                  <a:schemeClr val="accent6">
                    <a:lumMod val="75000"/>
                  </a:schemeClr>
                </a:solidFill>
                <a:latin typeface="微软雅黑" pitchFamily="34" charset="-122"/>
                <a:ea typeface="微软雅黑" pitchFamily="34" charset="-122"/>
                <a:cs typeface="文鼎賤" pitchFamily="49" charset="-120"/>
              </a:defRPr>
            </a:lvl2pPr>
            <a:lvl3pPr>
              <a:defRPr lang="zh-CN" altLang="en-US" sz="2400" b="1" kern="1200" dirty="0" smtClean="0">
                <a:solidFill>
                  <a:schemeClr val="accent6">
                    <a:lumMod val="75000"/>
                  </a:schemeClr>
                </a:solidFill>
                <a:latin typeface="微软雅黑" pitchFamily="34" charset="-122"/>
                <a:ea typeface="微软雅黑" pitchFamily="34" charset="-122"/>
                <a:cs typeface="文鼎賤" pitchFamily="49" charset="-120"/>
              </a:defRPr>
            </a:lvl3pPr>
            <a:lvl4pPr>
              <a:defRPr lang="zh-CN" altLang="en-US" sz="2400" b="1" kern="1200" dirty="0" smtClean="0">
                <a:solidFill>
                  <a:schemeClr val="accent6">
                    <a:lumMod val="75000"/>
                  </a:schemeClr>
                </a:solidFill>
                <a:latin typeface="微软雅黑" pitchFamily="34" charset="-122"/>
                <a:ea typeface="微软雅黑" pitchFamily="34" charset="-122"/>
                <a:cs typeface="文鼎賤" pitchFamily="49" charset="-120"/>
              </a:defRPr>
            </a:lvl4pPr>
            <a:lvl5pPr>
              <a:defRPr lang="zh-CN" altLang="en-US" sz="2400" b="1" kern="1200" dirty="0">
                <a:solidFill>
                  <a:schemeClr val="accent6">
                    <a:lumMod val="75000"/>
                  </a:schemeClr>
                </a:solidFill>
                <a:latin typeface="微软雅黑" pitchFamily="34" charset="-122"/>
                <a:ea typeface="微软雅黑" pitchFamily="34" charset="-122"/>
                <a:cs typeface="文鼎賤" pitchFamily="49" charset="-120"/>
              </a:defRPr>
            </a:lvl5pPr>
          </a:lstStyle>
          <a:p>
            <a:pPr lvl="0"/>
            <a:r>
              <a:rPr lang="zh-CN" altLang="en-US" dirty="0"/>
              <a:t>单击此处编辑母版文本样式</a:t>
            </a:r>
          </a:p>
        </p:txBody>
      </p:sp>
      <p:cxnSp>
        <p:nvCxnSpPr>
          <p:cNvPr id="17" name="Straight Connector 7"/>
          <p:cNvCxnSpPr/>
          <p:nvPr userDrawn="1"/>
        </p:nvCxnSpPr>
        <p:spPr>
          <a:xfrm>
            <a:off x="-12762" y="563993"/>
            <a:ext cx="9165725" cy="0"/>
          </a:xfrm>
          <a:prstGeom prst="line">
            <a:avLst/>
          </a:prstGeom>
          <a:ln/>
        </p:spPr>
        <p:style>
          <a:lnRef idx="1">
            <a:schemeClr val="accent6"/>
          </a:lnRef>
          <a:fillRef idx="0">
            <a:schemeClr val="accent6"/>
          </a:fillRef>
          <a:effectRef idx="0">
            <a:schemeClr val="accent6"/>
          </a:effectRef>
          <a:fontRef idx="minor">
            <a:schemeClr val="tx1"/>
          </a:fontRef>
        </p:style>
      </p:cxnSp>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2596463">
            <a:off x="8550084" y="-20828"/>
            <a:ext cx="437588" cy="618546"/>
          </a:xfrm>
          <a:prstGeom prst="rect">
            <a:avLst/>
          </a:prstGeom>
          <a:solidFill>
            <a:srgbClr val="FFFFFF">
              <a:shade val="85000"/>
            </a:srgbClr>
          </a:solidFill>
          <a:ln w="762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6906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691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38C379C-4BBD-4A9E-B0AF-40BB6F0A31A4}" type="datetime11">
              <a:rPr lang="zh-CN" altLang="en-US" smtClean="0"/>
              <a:t>04:07:05</a:t>
            </a:fld>
            <a:endParaRPr lang="zh-CN" altLang="en-US"/>
          </a:p>
        </p:txBody>
      </p:sp>
      <p:sp>
        <p:nvSpPr>
          <p:cNvPr id="5" name="页脚占位符 4"/>
          <p:cNvSpPr>
            <a:spLocks noGrp="1"/>
          </p:cNvSpPr>
          <p:nvPr>
            <p:ph type="ftr" sz="quarter" idx="11"/>
          </p:nvPr>
        </p:nvSpPr>
        <p:spPr/>
        <p:txBody>
          <a:bodyPr/>
          <a:lstStyle>
            <a:lvl1pPr>
              <a:defRPr/>
            </a:lvl1pPr>
          </a:lstStyle>
          <a:p>
            <a:r>
              <a:rPr lang="zh-TW" altLang="en-US" dirty="0"/>
              <a:t>计算机学院</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217259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74CFB63-960F-4A94-96B7-46EC5B11B0FD}" type="datetime11">
              <a:rPr lang="zh-CN" altLang="en-US" smtClean="0"/>
              <a:t>04:07:08</a:t>
            </a:fld>
            <a:endParaRPr lang="zh-CN" altLang="en-US"/>
          </a:p>
        </p:txBody>
      </p:sp>
      <p:sp>
        <p:nvSpPr>
          <p:cNvPr id="5" name="页脚占位符 4"/>
          <p:cNvSpPr>
            <a:spLocks noGrp="1"/>
          </p:cNvSpPr>
          <p:nvPr>
            <p:ph type="ftr" sz="quarter" idx="11"/>
          </p:nvPr>
        </p:nvSpPr>
        <p:spPr/>
        <p:txBody>
          <a:bodyPr/>
          <a:lstStyle>
            <a:lvl1pPr>
              <a:defRPr/>
            </a:lvl1pPr>
          </a:lstStyle>
          <a:p>
            <a:r>
              <a:rPr lang="zh-TW" altLang="en-US" dirty="0"/>
              <a:t>计算机学院</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764749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7767117-13FA-4DAE-8DFE-E95CDAA7925F}" type="datetime11">
              <a:rPr lang="zh-CN" altLang="en-US" smtClean="0"/>
              <a:t>04:07:10</a:t>
            </a:fld>
            <a:endParaRPr lang="zh-CN" altLang="en-US"/>
          </a:p>
        </p:txBody>
      </p:sp>
      <p:sp>
        <p:nvSpPr>
          <p:cNvPr id="6" name="页脚占位符 5"/>
          <p:cNvSpPr>
            <a:spLocks noGrp="1"/>
          </p:cNvSpPr>
          <p:nvPr>
            <p:ph type="ftr" sz="quarter" idx="11"/>
          </p:nvPr>
        </p:nvSpPr>
        <p:spPr/>
        <p:txBody>
          <a:bodyPr/>
          <a:lstStyle>
            <a:lvl1pPr>
              <a:defRPr/>
            </a:lvl1pPr>
          </a:lstStyle>
          <a:p>
            <a:r>
              <a:rPr lang="zh-TW" altLang="en-US" dirty="0"/>
              <a:t>计算机学院</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705030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31FE129-E4F5-45E8-ACEA-8935F801C715}" type="datetime11">
              <a:rPr lang="zh-CN" altLang="en-US" smtClean="0"/>
              <a:t>04:07:12</a:t>
            </a:fld>
            <a:endParaRPr lang="zh-CN" altLang="en-US"/>
          </a:p>
        </p:txBody>
      </p:sp>
      <p:sp>
        <p:nvSpPr>
          <p:cNvPr id="8" name="页脚占位符 7"/>
          <p:cNvSpPr>
            <a:spLocks noGrp="1"/>
          </p:cNvSpPr>
          <p:nvPr>
            <p:ph type="ftr" sz="quarter" idx="11"/>
          </p:nvPr>
        </p:nvSpPr>
        <p:spPr/>
        <p:txBody>
          <a:bodyPr/>
          <a:lstStyle>
            <a:lvl1pPr>
              <a:defRPr/>
            </a:lvl1pPr>
          </a:lstStyle>
          <a:p>
            <a:r>
              <a:rPr lang="zh-TW" altLang="en-US" dirty="0"/>
              <a:t>计算机学院</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628271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ADFAA04-CAA4-4FC8-B57C-A6458D90709E}" type="datetime11">
              <a:rPr lang="zh-CN" altLang="en-US" smtClean="0"/>
              <a:t>04:07:15</a:t>
            </a:fld>
            <a:endParaRPr lang="zh-CN" altLang="en-US"/>
          </a:p>
        </p:txBody>
      </p:sp>
      <p:sp>
        <p:nvSpPr>
          <p:cNvPr id="4" name="页脚占位符 3"/>
          <p:cNvSpPr>
            <a:spLocks noGrp="1"/>
          </p:cNvSpPr>
          <p:nvPr>
            <p:ph type="ftr" sz="quarter" idx="11"/>
          </p:nvPr>
        </p:nvSpPr>
        <p:spPr/>
        <p:txBody>
          <a:bodyPr/>
          <a:lstStyle>
            <a:lvl1pPr>
              <a:defRPr/>
            </a:lvl1pPr>
          </a:lstStyle>
          <a:p>
            <a:r>
              <a:rPr lang="zh-TW" altLang="en-US" dirty="0"/>
              <a:t>计算机学院</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2986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C9851BF9-3899-43CB-80AA-809363F23AAB}" type="datetime11">
              <a:rPr lang="zh-CN" altLang="en-US" smtClean="0"/>
              <a:t>04:05:39</a:t>
            </a:fld>
            <a:endParaRPr lang="zh-CN" altLang="en-US"/>
          </a:p>
        </p:txBody>
      </p:sp>
      <p:sp>
        <p:nvSpPr>
          <p:cNvPr id="7" name="页脚占位符 6"/>
          <p:cNvSpPr>
            <a:spLocks noGrp="1"/>
          </p:cNvSpPr>
          <p:nvPr>
            <p:ph type="ftr" sz="quarter" idx="11"/>
          </p:nvPr>
        </p:nvSpPr>
        <p:spPr/>
        <p:txBody>
          <a:bodyPr/>
          <a:lstStyle/>
          <a:p>
            <a:r>
              <a:rPr lang="zh-TW" altLang="en-US" dirty="0"/>
              <a:t>计算机学院</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cxnSp>
        <p:nvCxnSpPr>
          <p:cNvPr id="12" name="Straight Connector 7"/>
          <p:cNvCxnSpPr/>
          <p:nvPr userDrawn="1"/>
        </p:nvCxnSpPr>
        <p:spPr>
          <a:xfrm>
            <a:off x="-12762" y="563993"/>
            <a:ext cx="9165725" cy="0"/>
          </a:xfrm>
          <a:prstGeom prst="line">
            <a:avLst/>
          </a:prstGeom>
          <a:ln/>
        </p:spPr>
        <p:style>
          <a:lnRef idx="1">
            <a:schemeClr val="accent6"/>
          </a:lnRef>
          <a:fillRef idx="0">
            <a:schemeClr val="accent6"/>
          </a:fillRef>
          <a:effectRef idx="0">
            <a:schemeClr val="accent6"/>
          </a:effectRef>
          <a:fontRef idx="minor">
            <a:schemeClr val="tx1"/>
          </a:fontRef>
        </p:style>
      </p:cxnSp>
      <p:sp>
        <p:nvSpPr>
          <p:cNvPr id="8" name="标题 1">
            <a:extLst>
              <a:ext uri="{FF2B5EF4-FFF2-40B4-BE49-F238E27FC236}">
                <a16:creationId xmlns:a16="http://schemas.microsoft.com/office/drawing/2014/main" id="{CFA8320B-5A51-A74F-BF12-A1C9524C3AA8}"/>
              </a:ext>
            </a:extLst>
          </p:cNvPr>
          <p:cNvSpPr txBox="1"/>
          <p:nvPr userDrawn="1"/>
        </p:nvSpPr>
        <p:spPr>
          <a:xfrm>
            <a:off x="3266" y="30091"/>
            <a:ext cx="9140734" cy="472309"/>
          </a:xfrm>
          <a:custGeom>
            <a:avLst/>
            <a:gdLst>
              <a:gd name="connsiteX0" fmla="*/ 0 w 12192000"/>
              <a:gd name="connsiteY0" fmla="*/ 0 h 2488036"/>
              <a:gd name="connsiteX1" fmla="*/ 21223 w 12192000"/>
              <a:gd name="connsiteY1" fmla="*/ 18287 h 2488036"/>
              <a:gd name="connsiteX2" fmla="*/ 6096000 w 12192000"/>
              <a:gd name="connsiteY2" fmla="*/ 2025118 h 2488036"/>
              <a:gd name="connsiteX3" fmla="*/ 12170777 w 12192000"/>
              <a:gd name="connsiteY3" fmla="*/ 18287 h 2488036"/>
              <a:gd name="connsiteX4" fmla="*/ 12192000 w 12192000"/>
              <a:gd name="connsiteY4" fmla="*/ 0 h 2488036"/>
              <a:gd name="connsiteX5" fmla="*/ 12192000 w 12192000"/>
              <a:gd name="connsiteY5" fmla="*/ 2488036 h 2488036"/>
              <a:gd name="connsiteX6" fmla="*/ 0 w 12192000"/>
              <a:gd name="connsiteY6" fmla="*/ 2488036 h 2488036"/>
            </a:gdLst>
            <a:ahLst/>
            <a:cxnLst/>
            <a:rect l="l" t="t" r="r" b="b"/>
            <a:pathLst>
              <a:path w="12192000" h="2488036">
                <a:moveTo>
                  <a:pt x="0" y="0"/>
                </a:moveTo>
                <a:lnTo>
                  <a:pt x="21223" y="18287"/>
                </a:lnTo>
                <a:cubicBezTo>
                  <a:pt x="1522464" y="1251126"/>
                  <a:pt x="3688133" y="2025118"/>
                  <a:pt x="6096000" y="2025118"/>
                </a:cubicBezTo>
                <a:cubicBezTo>
                  <a:pt x="8503868" y="2025118"/>
                  <a:pt x="10669536" y="1251126"/>
                  <a:pt x="12170777" y="18287"/>
                </a:cubicBezTo>
                <a:lnTo>
                  <a:pt x="12192000" y="0"/>
                </a:lnTo>
                <a:lnTo>
                  <a:pt x="12192000" y="2488036"/>
                </a:lnTo>
                <a:lnTo>
                  <a:pt x="0" y="2488036"/>
                </a:lnTo>
                <a:close/>
              </a:path>
            </a:pathLst>
          </a:custGeom>
          <a:gradFill>
            <a:gsLst>
              <a:gs pos="0">
                <a:schemeClr val="accent3">
                  <a:lumMod val="20000"/>
                  <a:lumOff val="80000"/>
                </a:schemeClr>
              </a:gs>
              <a:gs pos="100000">
                <a:srgbClr val="92D050"/>
              </a:gs>
            </a:gsLst>
            <a:lin ang="5400000" scaled="0"/>
          </a:gradFill>
          <a:ln w="3175" cap="sq">
            <a:solidFill>
              <a:schemeClr val="accent1">
                <a:lumMod val="20000"/>
                <a:lumOff val="80000"/>
              </a:schemeClr>
            </a:solidFill>
            <a:miter/>
          </a:ln>
          <a:effectLst>
            <a:outerShdw blurRad="368300" dist="38100" dir="16200000" rotWithShape="0">
              <a:schemeClr val="accent1">
                <a:alpha val="26000"/>
              </a:schemeClr>
            </a:outerShdw>
          </a:effectLst>
        </p:spPr>
        <p:txBody>
          <a:bodyPr vert="horz" wrap="square" lIns="91440" tIns="45720" rIns="91440" bIns="45720" rtlCol="0" anchor="ctr"/>
          <a:lstStyle/>
          <a:p>
            <a:pPr algn="ctr"/>
            <a:endParaRPr kumimoji="1" lang="zh-CN" altLang="en-US" dirty="0"/>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2596463">
            <a:off x="8550084" y="-20828"/>
            <a:ext cx="437588" cy="618546"/>
          </a:xfrm>
          <a:prstGeom prst="rect">
            <a:avLst/>
          </a:prstGeom>
          <a:solidFill>
            <a:srgbClr val="FFFFFF">
              <a:shade val="85000"/>
            </a:srgbClr>
          </a:solidFill>
          <a:ln w="762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71614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5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A5D5649-CBE8-49C2-AD53-0A00C7A7EFF3}" type="datetime11">
              <a:rPr lang="zh-CN" altLang="en-US" smtClean="0"/>
              <a:t>04:07:20</a:t>
            </a:fld>
            <a:endParaRPr lang="zh-CN" altLang="en-US"/>
          </a:p>
        </p:txBody>
      </p:sp>
      <p:sp>
        <p:nvSpPr>
          <p:cNvPr id="6" name="页脚占位符 5"/>
          <p:cNvSpPr>
            <a:spLocks noGrp="1"/>
          </p:cNvSpPr>
          <p:nvPr>
            <p:ph type="ftr" sz="quarter" idx="11"/>
          </p:nvPr>
        </p:nvSpPr>
        <p:spPr/>
        <p:txBody>
          <a:bodyPr/>
          <a:lstStyle>
            <a:lvl1pPr>
              <a:defRPr/>
            </a:lvl1pPr>
          </a:lstStyle>
          <a:p>
            <a:r>
              <a:rPr lang="zh-TW" altLang="en-US" dirty="0"/>
              <a:t>计算机学院</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178823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AE6B102-8FE5-4CB7-9855-88AEBED08E50}" type="datetime11">
              <a:rPr lang="zh-CN" altLang="en-US" smtClean="0"/>
              <a:t>04:07:22</a:t>
            </a:fld>
            <a:endParaRPr lang="zh-CN" altLang="en-US"/>
          </a:p>
        </p:txBody>
      </p:sp>
      <p:sp>
        <p:nvSpPr>
          <p:cNvPr id="6" name="页脚占位符 5"/>
          <p:cNvSpPr>
            <a:spLocks noGrp="1"/>
          </p:cNvSpPr>
          <p:nvPr>
            <p:ph type="ftr" sz="quarter" idx="11"/>
          </p:nvPr>
        </p:nvSpPr>
        <p:spPr/>
        <p:txBody>
          <a:bodyPr/>
          <a:lstStyle>
            <a:lvl1pPr>
              <a:defRPr/>
            </a:lvl1pPr>
          </a:lstStyle>
          <a:p>
            <a:r>
              <a:rPr lang="zh-TW" altLang="en-US" dirty="0"/>
              <a:t>计算机学院</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104471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C9851BF9-3899-43CB-80AA-809363F23AAB}" type="datetime11">
              <a:rPr lang="zh-CN" altLang="en-US" smtClean="0"/>
              <a:t>04:07:01</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TW" altLang="en-US" dirty="0"/>
              <a:t>计算机学院</a:t>
            </a:r>
            <a:endParaRPr lang="zh-CN" altLang="en-US" dirty="0"/>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76375841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AppData/Roaming/Tencent/Users/380869815/QQ/WinTemp/RichOle/G~YM6B9V7LHZN~%5d26HSSYTM.png" TargetMode="External"/><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AppData/Roaming/Tencent/Users/380869815/QQ/WinTemp/RichOle/MHU3@UA_SRNVNA%25_C6M3)~B.png" TargetMode="External"/><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AppData/Roaming/Tencent/Users/380869815/QQ/WinTemp/RichOle/9$894DZIS5SLWLRKAK5$%60HE.png" TargetMode="External"/><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 Id="rId5" Type="http://schemas.openxmlformats.org/officeDocument/2006/relationships/image" Target="../media/image95.png"/><Relationship Id="rId4" Type="http://schemas.openxmlformats.org/officeDocument/2006/relationships/image" Target="../media/image94.png"/></Relationships>
</file>

<file path=ppt/slides/_rels/slide12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AppData/Roaming/Tencent/Users/380869815/QQ/WinTemp/RichOle/%7dIF%5d$R1GN8UG8%7dV1AX(MU~O.png" TargetMode="External"/><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AppData/Roaming/Tencent/Users/380869815/QQ/WinTemp/RichOle/YN33D~%5bVCVQQ3KU%CCR0JQ6.png" TargetMode="External"/><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AppData/Roaming/Tencent/Users/380869815/QQ/WinTemp/RichOle/~7R4X3OFH7T480A9Z047I6K.png" TargetMode="External"/><Relationship Id="rId2" Type="http://schemas.openxmlformats.org/officeDocument/2006/relationships/image" Target="../media/image45.pn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AppData/Roaming/Tencent/Users/380869815/QQ/WinTemp/RichOle/ST%5bS%25FHCSK$NUC%7b%5b%7b2OWEFA.png" TargetMode="External"/><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AppData/Roaming/Tencent/Users/380869815/QQ/WinTemp/RichOle/37TY0DW2%7b@WA~F_FI0UXEJU.png" TargetMode="External"/><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blip>
          <a:srcRect/>
          <a:stretch>
            <a:fillRect/>
          </a:stretch>
        </p:blipFill>
        <p:spPr>
          <a:xfrm>
            <a:off x="-112145" y="-331702"/>
            <a:ext cx="9651911" cy="6277708"/>
          </a:xfrm>
          <a:prstGeom prst="rect">
            <a:avLst/>
          </a:prstGeom>
          <a:noFill/>
          <a:ln>
            <a:noFill/>
          </a:ln>
        </p:spPr>
      </p:pic>
      <p:sp>
        <p:nvSpPr>
          <p:cNvPr id="3" name="标题 1"/>
          <p:cNvSpPr txBox="1"/>
          <p:nvPr/>
        </p:nvSpPr>
        <p:spPr>
          <a:xfrm>
            <a:off x="-112146" y="0"/>
            <a:ext cx="9368290" cy="5356788"/>
          </a:xfrm>
          <a:prstGeom prst="rect">
            <a:avLst/>
          </a:prstGeom>
          <a:gradFill>
            <a:gsLst>
              <a:gs pos="0">
                <a:schemeClr val="accent3">
                  <a:lumMod val="20000"/>
                  <a:lumOff val="80000"/>
                  <a:alpha val="0"/>
                </a:schemeClr>
              </a:gs>
              <a:gs pos="39000">
                <a:schemeClr val="accent3">
                  <a:lumMod val="60000"/>
                  <a:lumOff val="40000"/>
                  <a:alpha val="50000"/>
                </a:schemeClr>
              </a:gs>
              <a:gs pos="79000">
                <a:srgbClr val="92D050"/>
              </a:gs>
            </a:gsLst>
            <a:lin ang="10800000" scaled="0"/>
          </a:gradFill>
          <a:ln w="12700" cap="sq">
            <a:noFill/>
            <a:miter/>
          </a:ln>
        </p:spPr>
        <p:txBody>
          <a:bodyPr vert="horz" wrap="square" lIns="68580" tIns="34290" rIns="68580" bIns="34290" rtlCol="0" anchor="ctr"/>
          <a:lstStyle/>
          <a:p>
            <a:pPr algn="ctr"/>
            <a:endParaRPr kumimoji="1" lang="zh-CN" altLang="en-US" sz="1350"/>
          </a:p>
        </p:txBody>
      </p:sp>
      <p:sp>
        <p:nvSpPr>
          <p:cNvPr id="4" name="标题 1"/>
          <p:cNvSpPr txBox="1"/>
          <p:nvPr/>
        </p:nvSpPr>
        <p:spPr>
          <a:xfrm>
            <a:off x="728991" y="3771243"/>
            <a:ext cx="1350000" cy="216000"/>
          </a:xfrm>
          <a:prstGeom prst="rect">
            <a:avLst/>
          </a:prstGeom>
          <a:noFill/>
          <a:ln>
            <a:noFill/>
          </a:ln>
        </p:spPr>
        <p:txBody>
          <a:bodyPr vert="horz" wrap="square" lIns="0" tIns="0" rIns="0" bIns="0" rtlCol="0" anchor="ctr"/>
          <a:lstStyle/>
          <a:p>
            <a:pPr algn="l"/>
            <a:r>
              <a:rPr kumimoji="1" lang="en-US" altLang="zh-CN" sz="1350" dirty="0" err="1">
                <a:ln w="12700">
                  <a:noFill/>
                </a:ln>
                <a:solidFill>
                  <a:srgbClr val="FFFFFF">
                    <a:alpha val="100000"/>
                  </a:srgbClr>
                </a:solidFill>
                <a:latin typeface="OPPOSans R"/>
                <a:ea typeface="OPPOSans R"/>
                <a:cs typeface="OPPOSans R"/>
              </a:rPr>
              <a:t>汇报人</a:t>
            </a:r>
            <a:r>
              <a:rPr kumimoji="1" lang="en-US" altLang="zh-CN" sz="1350" dirty="0">
                <a:ln w="12700">
                  <a:noFill/>
                </a:ln>
                <a:solidFill>
                  <a:srgbClr val="FFFFFF">
                    <a:alpha val="100000"/>
                  </a:srgbClr>
                </a:solidFill>
                <a:latin typeface="OPPOSans R"/>
                <a:ea typeface="OPPOSans R"/>
                <a:cs typeface="OPPOSans R"/>
              </a:rPr>
              <a:t>：</a:t>
            </a:r>
            <a:r>
              <a:rPr kumimoji="1" lang="zh-TW" altLang="en-US" sz="1350" dirty="0">
                <a:ln w="12700">
                  <a:noFill/>
                </a:ln>
                <a:solidFill>
                  <a:srgbClr val="FFFFFF">
                    <a:alpha val="100000"/>
                  </a:srgbClr>
                </a:solidFill>
                <a:latin typeface="OPPOSans R"/>
                <a:ea typeface="OPPOSans R"/>
                <a:cs typeface="OPPOSans R"/>
              </a:rPr>
              <a:t>刘坤</a:t>
            </a:r>
            <a:endParaRPr kumimoji="1" lang="zh-CN" altLang="en-US" sz="1350" dirty="0"/>
          </a:p>
        </p:txBody>
      </p:sp>
      <p:sp>
        <p:nvSpPr>
          <p:cNvPr id="5" name="标题 1"/>
          <p:cNvSpPr txBox="1"/>
          <p:nvPr/>
        </p:nvSpPr>
        <p:spPr>
          <a:xfrm>
            <a:off x="2944818" y="3771243"/>
            <a:ext cx="1763315" cy="216000"/>
          </a:xfrm>
          <a:prstGeom prst="rect">
            <a:avLst/>
          </a:prstGeom>
          <a:noFill/>
          <a:ln>
            <a:noFill/>
          </a:ln>
        </p:spPr>
        <p:txBody>
          <a:bodyPr vert="horz" wrap="square" lIns="0" tIns="0" rIns="0" bIns="0" rtlCol="0" anchor="ctr"/>
          <a:lstStyle/>
          <a:p>
            <a:pPr algn="l"/>
            <a:r>
              <a:rPr kumimoji="1" lang="en-US" altLang="zh-CN" sz="1350" dirty="0">
                <a:ln w="12700">
                  <a:noFill/>
                </a:ln>
                <a:solidFill>
                  <a:srgbClr val="FFFFFF">
                    <a:alpha val="100000"/>
                  </a:srgbClr>
                </a:solidFill>
                <a:latin typeface="Arial" panose="020B0604020202020204" pitchFamily="34" charset="0"/>
                <a:ea typeface="OPPOSans R"/>
                <a:cs typeface="Arial" panose="020B0604020202020204" pitchFamily="34" charset="0"/>
              </a:rPr>
              <a:t>汇报时间：2024.08.28</a:t>
            </a:r>
            <a:endParaRPr kumimoji="1" lang="zh-CN" altLang="en-US" sz="1350" dirty="0">
              <a:ln w="12700">
                <a:noFill/>
              </a:ln>
              <a:solidFill>
                <a:srgbClr val="FFFFFF">
                  <a:alpha val="100000"/>
                </a:srgbClr>
              </a:solidFill>
              <a:latin typeface="Arial" panose="020B0604020202020204" pitchFamily="34" charset="0"/>
              <a:ea typeface="OPPOSans R"/>
              <a:cs typeface="Arial" panose="020B0604020202020204" pitchFamily="34" charset="0"/>
            </a:endParaRPr>
          </a:p>
        </p:txBody>
      </p:sp>
      <p:sp>
        <p:nvSpPr>
          <p:cNvPr id="6" name="标题 1"/>
          <p:cNvSpPr txBox="1"/>
          <p:nvPr/>
        </p:nvSpPr>
        <p:spPr>
          <a:xfrm>
            <a:off x="387137" y="2168704"/>
            <a:ext cx="4698047" cy="706679"/>
          </a:xfrm>
          <a:custGeom>
            <a:avLst/>
            <a:gdLst>
              <a:gd name="connsiteX0" fmla="*/ 90025 w 7231605"/>
              <a:gd name="connsiteY0" fmla="*/ 0 h 2123901"/>
              <a:gd name="connsiteX1" fmla="*/ 50 w 7231605"/>
              <a:gd name="connsiteY1" fmla="*/ 669351 h 2123901"/>
              <a:gd name="connsiteX2" fmla="*/ 305085 w 7231605"/>
              <a:gd name="connsiteY2" fmla="*/ 1376718 h 2123901"/>
              <a:gd name="connsiteX3" fmla="*/ 1444263 w 7231605"/>
              <a:gd name="connsiteY3" fmla="*/ 1342664 h 2123901"/>
              <a:gd name="connsiteX4" fmla="*/ 2680208 w 7231605"/>
              <a:gd name="connsiteY4" fmla="*/ 733527 h 2123901"/>
              <a:gd name="connsiteX5" fmla="*/ 3725248 w 7231605"/>
              <a:gd name="connsiteY5" fmla="*/ 506200 h 2123901"/>
              <a:gd name="connsiteX6" fmla="*/ 4368260 w 7231605"/>
              <a:gd name="connsiteY6" fmla="*/ 777896 h 2123901"/>
              <a:gd name="connsiteX7" fmla="*/ 4430532 w 7231605"/>
              <a:gd name="connsiteY7" fmla="*/ 1388962 h 2123901"/>
              <a:gd name="connsiteX8" fmla="*/ 4442106 w 7231605"/>
              <a:gd name="connsiteY8" fmla="*/ 1967697 h 2123901"/>
              <a:gd name="connsiteX9" fmla="*/ 4947843 w 7231605"/>
              <a:gd name="connsiteY9" fmla="*/ 2110297 h 2123901"/>
              <a:gd name="connsiteX10" fmla="*/ 5475340 w 7231605"/>
              <a:gd name="connsiteY10" fmla="*/ 1926954 h 2123901"/>
              <a:gd name="connsiteX11" fmla="*/ 6057701 w 7231605"/>
              <a:gd name="connsiteY11" fmla="*/ 1672311 h 2123901"/>
              <a:gd name="connsiteX12" fmla="*/ 6545149 w 7231605"/>
              <a:gd name="connsiteY12" fmla="*/ 1352309 h 2123901"/>
              <a:gd name="connsiteX13" fmla="*/ 7231605 w 7231605"/>
              <a:gd name="connsiteY13" fmla="*/ 1643606 h 2123901"/>
            </a:gdLst>
            <a:ahLst/>
            <a:cxnLst/>
            <a:rect l="l" t="t" r="r" b="b"/>
            <a:pathLst>
              <a:path w="7231605" h="2123901">
                <a:moveTo>
                  <a:pt x="90025" y="0"/>
                </a:moveTo>
                <a:cubicBezTo>
                  <a:pt x="55147" y="121967"/>
                  <a:pt x="-1911" y="381599"/>
                  <a:pt x="50" y="669351"/>
                </a:cubicBezTo>
                <a:cubicBezTo>
                  <a:pt x="1232" y="842843"/>
                  <a:pt x="64383" y="1264499"/>
                  <a:pt x="305085" y="1376718"/>
                </a:cubicBezTo>
                <a:cubicBezTo>
                  <a:pt x="545787" y="1488937"/>
                  <a:pt x="949826" y="1453559"/>
                  <a:pt x="1444263" y="1342664"/>
                </a:cubicBezTo>
                <a:cubicBezTo>
                  <a:pt x="2085089" y="1099969"/>
                  <a:pt x="2300044" y="872938"/>
                  <a:pt x="2680208" y="733527"/>
                </a:cubicBezTo>
                <a:cubicBezTo>
                  <a:pt x="3060372" y="594116"/>
                  <a:pt x="3513045" y="533208"/>
                  <a:pt x="3725248" y="506200"/>
                </a:cubicBezTo>
                <a:cubicBezTo>
                  <a:pt x="3974774" y="526004"/>
                  <a:pt x="4250713" y="630769"/>
                  <a:pt x="4368260" y="777896"/>
                </a:cubicBezTo>
                <a:cubicBezTo>
                  <a:pt x="4485807" y="925023"/>
                  <a:pt x="4475191" y="1290713"/>
                  <a:pt x="4430532" y="1388962"/>
                </a:cubicBezTo>
                <a:cubicBezTo>
                  <a:pt x="4404941" y="1502293"/>
                  <a:pt x="4355888" y="1847475"/>
                  <a:pt x="4442106" y="1967697"/>
                </a:cubicBezTo>
                <a:cubicBezTo>
                  <a:pt x="4528324" y="2087919"/>
                  <a:pt x="4722368" y="2154204"/>
                  <a:pt x="4947843" y="2110297"/>
                </a:cubicBezTo>
                <a:cubicBezTo>
                  <a:pt x="5204955" y="2055279"/>
                  <a:pt x="5290364" y="1999952"/>
                  <a:pt x="5475340" y="1926954"/>
                </a:cubicBezTo>
                <a:cubicBezTo>
                  <a:pt x="5660316" y="1853956"/>
                  <a:pt x="5879400" y="1768085"/>
                  <a:pt x="6057701" y="1672311"/>
                </a:cubicBezTo>
                <a:cubicBezTo>
                  <a:pt x="6236003" y="1576537"/>
                  <a:pt x="6429402" y="1371600"/>
                  <a:pt x="6545149" y="1352309"/>
                </a:cubicBezTo>
                <a:cubicBezTo>
                  <a:pt x="6838379" y="1241743"/>
                  <a:pt x="7052878" y="1330835"/>
                  <a:pt x="7231605" y="1643606"/>
                </a:cubicBezTo>
              </a:path>
            </a:pathLst>
          </a:custGeom>
          <a:noFill/>
          <a:ln w="38100" cap="sq">
            <a:solidFill>
              <a:schemeClr val="accent1"/>
            </a:solidFill>
            <a:miter/>
          </a:ln>
        </p:spPr>
        <p:txBody>
          <a:bodyPr vert="horz" wrap="square" lIns="68580" tIns="34290" rIns="68580" bIns="34290" rtlCol="0" anchor="ctr"/>
          <a:lstStyle/>
          <a:p>
            <a:pPr algn="ctr"/>
            <a:endParaRPr kumimoji="1" lang="zh-CN" altLang="en-US" sz="1350"/>
          </a:p>
        </p:txBody>
      </p:sp>
      <p:sp>
        <p:nvSpPr>
          <p:cNvPr id="7" name="标题 1"/>
          <p:cNvSpPr txBox="1"/>
          <p:nvPr/>
        </p:nvSpPr>
        <p:spPr>
          <a:xfrm>
            <a:off x="5171006" y="2804352"/>
            <a:ext cx="62182" cy="62182"/>
          </a:xfrm>
          <a:prstGeom prst="ellipse">
            <a:avLst/>
          </a:prstGeom>
          <a:solidFill>
            <a:schemeClr val="accent6"/>
          </a:solidFill>
          <a:ln w="12700" cap="sq">
            <a:noFill/>
            <a:miter/>
          </a:ln>
        </p:spPr>
        <p:txBody>
          <a:bodyPr vert="horz" wrap="square" lIns="68580" tIns="34290" rIns="68580" bIns="34290" rtlCol="0" anchor="ctr"/>
          <a:lstStyle/>
          <a:p>
            <a:pPr algn="ctr"/>
            <a:endParaRPr kumimoji="1" lang="zh-CN" altLang="en-US" sz="1350"/>
          </a:p>
        </p:txBody>
      </p:sp>
      <p:sp>
        <p:nvSpPr>
          <p:cNvPr id="8" name="标题 1"/>
          <p:cNvSpPr txBox="1"/>
          <p:nvPr/>
        </p:nvSpPr>
        <p:spPr>
          <a:xfrm>
            <a:off x="495301" y="1967856"/>
            <a:ext cx="82370" cy="82370"/>
          </a:xfrm>
          <a:prstGeom prst="ellipse">
            <a:avLst/>
          </a:prstGeom>
          <a:solidFill>
            <a:schemeClr val="accent1"/>
          </a:solidFill>
          <a:ln w="12700" cap="sq">
            <a:noFill/>
            <a:miter/>
          </a:ln>
        </p:spPr>
        <p:txBody>
          <a:bodyPr vert="horz" wrap="square" lIns="68580" tIns="34290" rIns="68580" bIns="34290" rtlCol="0" anchor="ctr"/>
          <a:lstStyle/>
          <a:p>
            <a:pPr algn="ctr"/>
            <a:endParaRPr kumimoji="1" lang="zh-CN" altLang="en-US" sz="1350"/>
          </a:p>
        </p:txBody>
      </p:sp>
      <p:grpSp>
        <p:nvGrpSpPr>
          <p:cNvPr id="9" name="Group 8"/>
          <p:cNvGrpSpPr/>
          <p:nvPr/>
        </p:nvGrpSpPr>
        <p:grpSpPr>
          <a:xfrm>
            <a:off x="7994333" y="563816"/>
            <a:ext cx="637608" cy="153136"/>
            <a:chOff x="10659110" y="751754"/>
            <a:chExt cx="850144" cy="204181"/>
          </a:xfrm>
        </p:grpSpPr>
        <p:sp>
          <p:nvSpPr>
            <p:cNvPr id="10" name="标题 1"/>
            <p:cNvSpPr txBox="1"/>
            <p:nvPr/>
          </p:nvSpPr>
          <p:spPr>
            <a:xfrm>
              <a:off x="11305073" y="751754"/>
              <a:ext cx="204181" cy="204181"/>
            </a:xfrm>
            <a:prstGeom prst="ellipse">
              <a:avLst/>
            </a:prstGeom>
            <a:noFill/>
            <a:ln w="12700" cap="sq">
              <a:solidFill>
                <a:schemeClr val="bg1"/>
              </a:solidFill>
              <a:miter/>
            </a:ln>
          </p:spPr>
          <p:txBody>
            <a:bodyPr vert="horz" wrap="square" lIns="68580" tIns="34290" rIns="68580" bIns="34290" rtlCol="0" anchor="ctr"/>
            <a:lstStyle/>
            <a:p>
              <a:pPr algn="ctr"/>
              <a:endParaRPr kumimoji="1" lang="zh-CN" altLang="en-US" sz="1350"/>
            </a:p>
          </p:txBody>
        </p:sp>
        <p:sp>
          <p:nvSpPr>
            <p:cNvPr id="11" name="标题 1"/>
            <p:cNvSpPr txBox="1"/>
            <p:nvPr/>
          </p:nvSpPr>
          <p:spPr>
            <a:xfrm>
              <a:off x="10982092" y="751754"/>
              <a:ext cx="204181" cy="204181"/>
            </a:xfrm>
            <a:prstGeom prst="ellipse">
              <a:avLst/>
            </a:pr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12" name="标题 1"/>
            <p:cNvSpPr txBox="1"/>
            <p:nvPr/>
          </p:nvSpPr>
          <p:spPr>
            <a:xfrm>
              <a:off x="10659110" y="751754"/>
              <a:ext cx="204181" cy="204181"/>
            </a:xfrm>
            <a:prstGeom prst="ellipse">
              <a:avLst/>
            </a:prstGeom>
            <a:solidFill>
              <a:schemeClr val="bg1"/>
            </a:solidFill>
            <a:ln w="12700" cap="sq">
              <a:noFill/>
              <a:miter/>
            </a:ln>
          </p:spPr>
          <p:txBody>
            <a:bodyPr vert="horz" wrap="square" lIns="68580" tIns="34290" rIns="68580" bIns="34290" rtlCol="0" anchor="ctr"/>
            <a:lstStyle/>
            <a:p>
              <a:pPr algn="ctr"/>
              <a:endParaRPr kumimoji="1" lang="zh-CN" altLang="en-US" sz="1350"/>
            </a:p>
          </p:txBody>
        </p:sp>
      </p:grpSp>
      <p:sp>
        <p:nvSpPr>
          <p:cNvPr id="14" name="标题 1"/>
          <p:cNvSpPr txBox="1"/>
          <p:nvPr/>
        </p:nvSpPr>
        <p:spPr>
          <a:xfrm>
            <a:off x="625531" y="1270405"/>
            <a:ext cx="4607657" cy="2253728"/>
          </a:xfrm>
          <a:prstGeom prst="rect">
            <a:avLst/>
          </a:prstGeom>
          <a:noFill/>
          <a:ln w="12700" cap="sq">
            <a:noFill/>
            <a:miter/>
          </a:ln>
        </p:spPr>
        <p:txBody>
          <a:bodyPr vert="horz" wrap="square" lIns="0" tIns="0" rIns="0" bIns="0" rtlCol="0" anchor="ctr"/>
          <a:lstStyle/>
          <a:p>
            <a:pPr algn="l"/>
            <a:r>
              <a:rPr kumimoji="1" lang="en-US" altLang="zh-CN" sz="4425" dirty="0" err="1">
                <a:ln w="12700">
                  <a:noFill/>
                </a:ln>
                <a:solidFill>
                  <a:srgbClr val="FFFFFF">
                    <a:alpha val="100000"/>
                  </a:srgbClr>
                </a:solidFill>
                <a:latin typeface="OPPOSans H"/>
                <a:ea typeface="OPPOSans H"/>
                <a:cs typeface="OPPOSans H"/>
              </a:rPr>
              <a:t>Excel人口统计数据分析培训</a:t>
            </a:r>
            <a:endParaRPr kumimoji="1" lang="zh-CN" altLang="en-US" sz="1350" dirty="0"/>
          </a:p>
        </p:txBody>
      </p:sp>
      <p:pic>
        <p:nvPicPr>
          <p:cNvPr id="16" name="Picture 15">
            <a:extLst>
              <a:ext uri="{FF2B5EF4-FFF2-40B4-BE49-F238E27FC236}">
                <a16:creationId xmlns:a16="http://schemas.microsoft.com/office/drawing/2014/main" id="{0FA08960-A23E-304B-9CA8-C53D2EB81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91" y="372082"/>
            <a:ext cx="1790700" cy="323850"/>
          </a:xfrm>
          <a:prstGeom prst="rect">
            <a:avLst/>
          </a:prstGeom>
        </p:spPr>
      </p:pic>
    </p:spTree>
    <p:extLst>
      <p:ext uri="{BB962C8B-B14F-4D97-AF65-F5344CB8AC3E}">
        <p14:creationId xmlns:p14="http://schemas.microsoft.com/office/powerpoint/2010/main" val="4239069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内容占位符 2"/>
          <p:cNvSpPr>
            <a:spLocks noGrp="1"/>
          </p:cNvSpPr>
          <p:nvPr>
            <p:ph sz="quarter" idx="10"/>
          </p:nvPr>
        </p:nvSpPr>
        <p:spPr/>
        <p:txBody>
          <a:bodyPr>
            <a:noAutofit/>
          </a:bodyPr>
          <a:lstStyle/>
          <a:p>
            <a:pPr marL="0" indent="0">
              <a:buNone/>
            </a:pPr>
            <a:r>
              <a:rPr lang="zh-CN" altLang="en-US" dirty="0"/>
              <a:t>操作界面的认识</a:t>
            </a:r>
            <a:endParaRPr lang="en-US" altLang="zh-CN" dirty="0"/>
          </a:p>
          <a:p>
            <a:pPr marL="0" indent="0">
              <a:buNone/>
            </a:pPr>
            <a:r>
              <a:rPr lang="zh-CN" altLang="zh-CN" dirty="0"/>
              <a:t>（</a:t>
            </a:r>
            <a:r>
              <a:rPr lang="en-US" altLang="zh-CN" dirty="0"/>
              <a:t>1</a:t>
            </a:r>
            <a:r>
              <a:rPr lang="zh-CN" altLang="zh-CN" dirty="0"/>
              <a:t>）标题栏</a:t>
            </a:r>
            <a:endParaRPr lang="en-US" altLang="zh-CN" dirty="0"/>
          </a:p>
          <a:p>
            <a:pPr marL="0" indent="0">
              <a:buNone/>
            </a:pPr>
            <a:r>
              <a:rPr lang="zh-CN" altLang="zh-CN" dirty="0"/>
              <a:t>快速访问工具栏</a:t>
            </a:r>
            <a:endParaRPr lang="en-US" altLang="zh-CN" dirty="0"/>
          </a:p>
          <a:p>
            <a:pPr marL="0" indent="0">
              <a:buNone/>
            </a:pPr>
            <a:endParaRPr lang="en-US" altLang="zh-CN" dirty="0"/>
          </a:p>
          <a:p>
            <a:pPr marL="0" indent="0">
              <a:buNone/>
            </a:pPr>
            <a:endParaRPr lang="en-US" altLang="zh-CN" dirty="0"/>
          </a:p>
          <a:p>
            <a:pPr marL="0" indent="0">
              <a:buNone/>
            </a:pPr>
            <a:r>
              <a:rPr lang="zh-CN" altLang="zh-CN" sz="2000" dirty="0"/>
              <a:t>若需要其它命令按钮，可以选择“其它命令”，在弹出的“</a:t>
            </a:r>
            <a:r>
              <a:rPr lang="en-US" altLang="zh-CN" sz="2000" dirty="0"/>
              <a:t>Excel</a:t>
            </a:r>
            <a:r>
              <a:rPr lang="zh-CN" altLang="zh-CN" sz="2000" dirty="0"/>
              <a:t>选项”对话框中进行设置，如图所示。</a:t>
            </a:r>
          </a:p>
        </p:txBody>
      </p:sp>
      <p:sp>
        <p:nvSpPr>
          <p:cNvPr id="2" name="文本占位符 1"/>
          <p:cNvSpPr>
            <a:spLocks noGrp="1"/>
          </p:cNvSpPr>
          <p:nvPr>
            <p:ph type="body" sz="quarter" idx="11"/>
          </p:nvPr>
        </p:nvSpPr>
        <p:spPr/>
        <p:txBody>
          <a:bodyPr/>
          <a:lstStyle/>
          <a:p>
            <a:r>
              <a:rPr lang="en-US" altLang="zh-CN" dirty="0"/>
              <a:t>4.1.1</a:t>
            </a:r>
            <a:r>
              <a:rPr lang="zh-CN" altLang="zh-CN" dirty="0"/>
              <a:t>　</a:t>
            </a:r>
            <a:r>
              <a:rPr lang="en-US" altLang="zh-CN" dirty="0"/>
              <a:t>Excel 2016</a:t>
            </a:r>
            <a:r>
              <a:rPr lang="zh-CN" altLang="zh-CN" dirty="0"/>
              <a:t>窗口界面</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4.1</a:t>
            </a:r>
            <a:r>
              <a:rPr lang="zh-CN" altLang="zh-CN" dirty="0"/>
              <a:t>　</a:t>
            </a:r>
            <a:r>
              <a:rPr lang="en-US" altLang="zh-CN" dirty="0"/>
              <a:t>Excel 2016</a:t>
            </a:r>
            <a:r>
              <a:rPr lang="zh-CN" altLang="zh-CN" dirty="0"/>
              <a:t>的概述</a:t>
            </a:r>
            <a:endParaRPr lang="zh-CN" altLang="en-US" dirty="0"/>
          </a:p>
        </p:txBody>
      </p:sp>
      <p:pic>
        <p:nvPicPr>
          <p:cNvPr id="4098"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655413"/>
            <a:ext cx="3203575" cy="257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5862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内容占位符 2"/>
          <p:cNvSpPr>
            <a:spLocks noGrp="1"/>
          </p:cNvSpPr>
          <p:nvPr>
            <p:ph sz="quarter" idx="10"/>
          </p:nvPr>
        </p:nvSpPr>
        <p:spPr/>
        <p:txBody>
          <a:bodyPr/>
          <a:lstStyle/>
          <a:p>
            <a:pPr marL="0" indent="0">
              <a:buNone/>
            </a:pPr>
            <a:r>
              <a:rPr lang="zh-CN" altLang="zh-CN" sz="2400" dirty="0"/>
              <a:t>分类汇总的操作步骤如下：</a:t>
            </a:r>
            <a:endParaRPr lang="en-US" altLang="zh-CN" sz="2400" dirty="0"/>
          </a:p>
          <a:p>
            <a:pPr marL="0" indent="0">
              <a:buNone/>
            </a:pPr>
            <a:r>
              <a:rPr lang="zh-CN" altLang="zh-CN" sz="2000" dirty="0"/>
              <a:t>（</a:t>
            </a:r>
            <a:r>
              <a:rPr lang="en-US" altLang="zh-CN" sz="2000" dirty="0"/>
              <a:t>4</a:t>
            </a:r>
            <a:r>
              <a:rPr lang="zh-CN" altLang="zh-CN" sz="2000" dirty="0"/>
              <a:t>）</a:t>
            </a:r>
            <a:r>
              <a:rPr lang="zh-CN" altLang="en-US" sz="2000" dirty="0"/>
              <a:t>单击“确定”按钮，即可达到按性别比较</a:t>
            </a:r>
            <a:r>
              <a:rPr lang="en-US" altLang="zh-CN" sz="2000" dirty="0"/>
              <a:t>3</a:t>
            </a:r>
            <a:r>
              <a:rPr lang="zh-CN" altLang="en-US" sz="2000" dirty="0"/>
              <a:t>门课程的平均分的目的，结果显示如图</a:t>
            </a:r>
            <a:r>
              <a:rPr lang="zh-CN" altLang="zh-CN" sz="2000" dirty="0"/>
              <a:t>所示。</a:t>
            </a:r>
          </a:p>
          <a:p>
            <a:pPr marL="0" indent="0">
              <a:buNone/>
            </a:pPr>
            <a:r>
              <a:rPr lang="zh-CN" altLang="zh-CN" sz="2000" dirty="0"/>
              <a:t>在图中，</a:t>
            </a:r>
            <a:r>
              <a:rPr lang="zh-CN" altLang="en-US" sz="2000" dirty="0"/>
              <a:t>行标题左侧有</a:t>
            </a:r>
            <a:r>
              <a:rPr lang="en-US" altLang="zh-CN" sz="2000" dirty="0"/>
              <a:t>3</a:t>
            </a:r>
            <a:r>
              <a:rPr lang="zh-CN" altLang="en-US" sz="2000" dirty="0"/>
              <a:t>个数字按钮，称为概要标记按钮，每个按钮的下方都有对应的标记。</a:t>
            </a:r>
          </a:p>
          <a:p>
            <a:pPr marL="0" indent="0">
              <a:buNone/>
            </a:pPr>
            <a:r>
              <a:rPr lang="zh-CN" altLang="en-US" sz="2000" dirty="0"/>
              <a:t>如果单击概要标记按钮</a:t>
            </a:r>
            <a:r>
              <a:rPr lang="en-US" altLang="zh-CN" sz="2000" dirty="0"/>
              <a:t>3</a:t>
            </a:r>
            <a:r>
              <a:rPr lang="zh-CN" altLang="en-US" sz="2000" dirty="0"/>
              <a:t>，就显示全部数据。</a:t>
            </a:r>
          </a:p>
        </p:txBody>
      </p:sp>
      <p:sp>
        <p:nvSpPr>
          <p:cNvPr id="2" name="文本占位符 1"/>
          <p:cNvSpPr>
            <a:spLocks noGrp="1"/>
          </p:cNvSpPr>
          <p:nvPr>
            <p:ph type="body" sz="quarter" idx="11"/>
          </p:nvPr>
        </p:nvSpPr>
        <p:spPr/>
        <p:txBody>
          <a:bodyPr/>
          <a:lstStyle/>
          <a:p>
            <a:r>
              <a:rPr lang="en-US" altLang="zh-CN" dirty="0"/>
              <a:t>4.3.5</a:t>
            </a:r>
            <a:r>
              <a:rPr lang="zh-CN" altLang="zh-CN" dirty="0"/>
              <a:t>　分类汇总与统计</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pic>
        <p:nvPicPr>
          <p:cNvPr id="95237" name="Picture 2" descr="../../AppData/Roaming/Tencent/Users/380869815/QQ/WinTemp/RichOle/G~YM6B9V7LHZN~%5d26HSSYTM.pn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429000" y="3371850"/>
            <a:ext cx="4876800" cy="1525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75343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内容占位符 2"/>
          <p:cNvSpPr>
            <a:spLocks noGrp="1"/>
          </p:cNvSpPr>
          <p:nvPr>
            <p:ph sz="quarter" idx="10"/>
          </p:nvPr>
        </p:nvSpPr>
        <p:spPr/>
        <p:txBody>
          <a:bodyPr>
            <a:noAutofit/>
          </a:bodyPr>
          <a:lstStyle/>
          <a:p>
            <a:pPr marL="0" indent="0">
              <a:buNone/>
            </a:pPr>
            <a:r>
              <a:rPr lang="zh-CN" altLang="zh-CN" dirty="0"/>
              <a:t>分类汇总的操作步骤如下：</a:t>
            </a:r>
            <a:endParaRPr lang="en-US" altLang="zh-CN" dirty="0"/>
          </a:p>
          <a:p>
            <a:pPr marL="0" indent="0">
              <a:buNone/>
            </a:pPr>
            <a:r>
              <a:rPr lang="zh-CN" altLang="zh-CN" sz="2000" dirty="0"/>
              <a:t>如果单击概要标记按钮</a:t>
            </a:r>
            <a:r>
              <a:rPr lang="en-US" altLang="zh-CN" sz="2000" dirty="0"/>
              <a:t>2</a:t>
            </a:r>
            <a:r>
              <a:rPr lang="zh-CN" altLang="zh-CN" sz="2000" dirty="0"/>
              <a:t>，只显示分类汇总结果与全部数据的汇总结果，其他的数据被隐藏起来，并且概要标记变为“＋”，如图所示。</a:t>
            </a:r>
          </a:p>
          <a:p>
            <a:pPr marL="0" indent="0">
              <a:buNone/>
            </a:pPr>
            <a:r>
              <a:rPr lang="zh-CN" altLang="zh-CN" sz="2000" dirty="0"/>
              <a:t>如果单击概要标记按钮</a:t>
            </a:r>
            <a:r>
              <a:rPr lang="en-US" altLang="zh-CN" sz="2000" dirty="0"/>
              <a:t>1</a:t>
            </a:r>
            <a:r>
              <a:rPr lang="zh-CN" altLang="zh-CN" sz="2000" dirty="0"/>
              <a:t>，就只显示一个全部数据的汇总结果。用户也可以直接单击“</a:t>
            </a:r>
            <a:r>
              <a:rPr lang="en-US" altLang="zh-CN" sz="2000" dirty="0"/>
              <a:t>+</a:t>
            </a:r>
            <a:r>
              <a:rPr lang="zh-CN" altLang="zh-CN" sz="2000" dirty="0"/>
              <a:t>”、“</a:t>
            </a:r>
            <a:r>
              <a:rPr lang="en-US" altLang="zh-CN" sz="2000" dirty="0"/>
              <a:t>-</a:t>
            </a:r>
            <a:r>
              <a:rPr lang="zh-CN" altLang="zh-CN" sz="2000" dirty="0"/>
              <a:t>”按钮，进行展开与折叠。</a:t>
            </a:r>
          </a:p>
          <a:p>
            <a:pPr marL="0" indent="0">
              <a:buNone/>
            </a:pPr>
            <a:r>
              <a:rPr lang="zh-CN" altLang="zh-CN" sz="2000" dirty="0"/>
              <a:t>取消分类汇总的操作是：选择“数据”选项卡“分级显示”工作组的“分类汇总”命令，在打开的“分类汇总”对话框中，单击“全部删除”按钮，即可删除分类汇总结果。</a:t>
            </a:r>
          </a:p>
        </p:txBody>
      </p:sp>
      <p:sp>
        <p:nvSpPr>
          <p:cNvPr id="2" name="文本占位符 1"/>
          <p:cNvSpPr>
            <a:spLocks noGrp="1"/>
          </p:cNvSpPr>
          <p:nvPr>
            <p:ph type="body" sz="quarter" idx="11"/>
          </p:nvPr>
        </p:nvSpPr>
        <p:spPr/>
        <p:txBody>
          <a:bodyPr/>
          <a:lstStyle/>
          <a:p>
            <a:r>
              <a:rPr lang="en-US" altLang="zh-CN" dirty="0"/>
              <a:t>4.3.5</a:t>
            </a:r>
            <a:r>
              <a:rPr lang="zh-CN" altLang="zh-CN" dirty="0"/>
              <a:t>　分类汇总与统计</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pic>
        <p:nvPicPr>
          <p:cNvPr id="96261" name="Picture 2" descr="../../AppData/Roaming/Tencent/Users/380869815/QQ/WinTemp/RichOle/MHU3@UA_SRNVNA%25_C6M3)~B.pn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676400" y="4011910"/>
            <a:ext cx="5918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73809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内容占位符 2"/>
          <p:cNvSpPr>
            <a:spLocks noGrp="1"/>
          </p:cNvSpPr>
          <p:nvPr>
            <p:ph sz="quarter" idx="10"/>
          </p:nvPr>
        </p:nvSpPr>
        <p:spPr/>
        <p:txBody>
          <a:bodyPr>
            <a:noAutofit/>
          </a:bodyPr>
          <a:lstStyle/>
          <a:p>
            <a:pPr marL="0" indent="0">
              <a:lnSpc>
                <a:spcPct val="150000"/>
              </a:lnSpc>
              <a:buNone/>
            </a:pPr>
            <a:r>
              <a:rPr lang="zh-CN" altLang="en-US" dirty="0"/>
              <a:t>数据透视表（</a:t>
            </a:r>
            <a:r>
              <a:rPr lang="en-US" altLang="zh-CN" dirty="0"/>
              <a:t>Pivot Table</a:t>
            </a:r>
            <a:r>
              <a:rPr lang="zh-CN" altLang="en-US" dirty="0"/>
              <a:t>）是一种交互式报表，可以快速合并和比较大量数据，可以动态地改变数据的版面布置，以便按照不同的方式分析数据，也可以重新安排行号、列标和页字段。每一次改变版面布置时，数据透视表会立即按照新的布置重新计算数据。另外，如果原始数据发生变化，则应更新数据透视表。</a:t>
            </a:r>
            <a:endParaRPr lang="zh-CN" altLang="zh-CN" dirty="0"/>
          </a:p>
        </p:txBody>
      </p:sp>
      <p:sp>
        <p:nvSpPr>
          <p:cNvPr id="2" name="文本占位符 1"/>
          <p:cNvSpPr>
            <a:spLocks noGrp="1"/>
          </p:cNvSpPr>
          <p:nvPr>
            <p:ph type="body" sz="quarter" idx="11"/>
          </p:nvPr>
        </p:nvSpPr>
        <p:spPr/>
        <p:txBody>
          <a:bodyPr/>
          <a:lstStyle/>
          <a:p>
            <a:r>
              <a:rPr lang="en-US" altLang="zh-CN" dirty="0"/>
              <a:t>4.3.6</a:t>
            </a:r>
            <a:r>
              <a:rPr lang="zh-CN" altLang="zh-CN" dirty="0"/>
              <a:t>　数据透视表</a:t>
            </a:r>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spTree>
    <p:extLst>
      <p:ext uri="{BB962C8B-B14F-4D97-AF65-F5344CB8AC3E}">
        <p14:creationId xmlns:p14="http://schemas.microsoft.com/office/powerpoint/2010/main" val="28352823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内容占位符 2"/>
          <p:cNvSpPr>
            <a:spLocks noGrp="1"/>
          </p:cNvSpPr>
          <p:nvPr>
            <p:ph sz="quarter" idx="10"/>
          </p:nvPr>
        </p:nvSpPr>
        <p:spPr/>
        <p:txBody>
          <a:bodyPr>
            <a:noAutofit/>
          </a:bodyPr>
          <a:lstStyle/>
          <a:p>
            <a:pPr marL="0" indent="0">
              <a:buNone/>
            </a:pPr>
            <a:r>
              <a:rPr lang="zh-CN" altLang="zh-CN" dirty="0"/>
              <a:t>数据透视表的用途如下。</a:t>
            </a:r>
          </a:p>
          <a:p>
            <a:pPr marL="0" indent="0">
              <a:buNone/>
            </a:pPr>
            <a:r>
              <a:rPr lang="zh-CN" altLang="zh-CN" dirty="0"/>
              <a:t>（</a:t>
            </a:r>
            <a:r>
              <a:rPr lang="en-US" altLang="zh-CN" dirty="0"/>
              <a:t>1</a:t>
            </a:r>
            <a:r>
              <a:rPr lang="zh-CN" altLang="zh-CN" dirty="0"/>
              <a:t>）提高</a:t>
            </a:r>
            <a:r>
              <a:rPr lang="en-US" altLang="zh-CN" dirty="0"/>
              <a:t>Excel</a:t>
            </a:r>
            <a:r>
              <a:rPr lang="zh-CN" altLang="zh-CN" dirty="0"/>
              <a:t>报告的生成效率。</a:t>
            </a:r>
            <a:r>
              <a:rPr lang="en-US" altLang="zh-CN" dirty="0"/>
              <a:t>Excel</a:t>
            </a:r>
            <a:r>
              <a:rPr lang="zh-CN" altLang="zh-CN" dirty="0"/>
              <a:t>数据透视表能够快速汇总、分析、浏览和显示数据，对原始数据进行多维度展现。数据透视表能够依次完成筛选、排序和分类汇总等操作，并生成汇总表格，这是</a:t>
            </a:r>
            <a:r>
              <a:rPr lang="en-US" altLang="zh-CN" dirty="0"/>
              <a:t>Excel</a:t>
            </a:r>
            <a:r>
              <a:rPr lang="zh-CN" altLang="zh-CN" dirty="0"/>
              <a:t>强大的数据处理能力的具体体现。</a:t>
            </a:r>
          </a:p>
          <a:p>
            <a:pPr marL="0" indent="0">
              <a:buNone/>
            </a:pPr>
            <a:r>
              <a:rPr lang="zh-CN" altLang="zh-CN" dirty="0"/>
              <a:t>（</a:t>
            </a:r>
            <a:r>
              <a:rPr lang="en-US" altLang="zh-CN" dirty="0"/>
              <a:t>2</a:t>
            </a:r>
            <a:r>
              <a:rPr lang="zh-CN" altLang="zh-CN" dirty="0"/>
              <a:t>）实现</a:t>
            </a:r>
            <a:r>
              <a:rPr lang="en-US" altLang="zh-CN" dirty="0"/>
              <a:t>Excel</a:t>
            </a:r>
            <a:r>
              <a:rPr lang="zh-CN" altLang="zh-CN" dirty="0"/>
              <a:t>的一般功能。数据透视表涵盖了</a:t>
            </a:r>
            <a:r>
              <a:rPr lang="en-US" altLang="zh-CN" dirty="0"/>
              <a:t>Excel</a:t>
            </a:r>
            <a:r>
              <a:rPr lang="zh-CN" altLang="zh-CN" dirty="0"/>
              <a:t>中大部分的功能，如图表、排序、筛选、计算和函数等。</a:t>
            </a:r>
          </a:p>
          <a:p>
            <a:pPr marL="0" indent="0">
              <a:buNone/>
            </a:pPr>
            <a:r>
              <a:rPr lang="zh-CN" altLang="zh-CN" dirty="0"/>
              <a:t>（</a:t>
            </a:r>
            <a:r>
              <a:rPr lang="en-US" altLang="zh-CN" dirty="0"/>
              <a:t>3</a:t>
            </a:r>
            <a:r>
              <a:rPr lang="zh-CN" altLang="zh-CN" dirty="0"/>
              <a:t>）实现人机交互。数据透视表最大的特点就是交互性，它可以实现数据透视表报告的人机交互功能。</a:t>
            </a:r>
          </a:p>
        </p:txBody>
      </p:sp>
      <p:sp>
        <p:nvSpPr>
          <p:cNvPr id="2" name="文本占位符 1"/>
          <p:cNvSpPr>
            <a:spLocks noGrp="1"/>
          </p:cNvSpPr>
          <p:nvPr>
            <p:ph type="body" sz="quarter" idx="11"/>
          </p:nvPr>
        </p:nvSpPr>
        <p:spPr/>
        <p:txBody>
          <a:bodyPr/>
          <a:lstStyle/>
          <a:p>
            <a:r>
              <a:rPr lang="en-US" altLang="zh-CN" dirty="0"/>
              <a:t>4.3.6</a:t>
            </a:r>
            <a:r>
              <a:rPr lang="zh-CN" altLang="zh-CN" dirty="0"/>
              <a:t>　数据透视表</a:t>
            </a:r>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spTree>
    <p:extLst>
      <p:ext uri="{BB962C8B-B14F-4D97-AF65-F5344CB8AC3E}">
        <p14:creationId xmlns:p14="http://schemas.microsoft.com/office/powerpoint/2010/main" val="19628873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内容占位符 2"/>
          <p:cNvSpPr>
            <a:spLocks noGrp="1"/>
          </p:cNvSpPr>
          <p:nvPr>
            <p:ph sz="quarter" idx="10"/>
          </p:nvPr>
        </p:nvSpPr>
        <p:spPr/>
        <p:txBody>
          <a:bodyPr>
            <a:noAutofit/>
          </a:bodyPr>
          <a:lstStyle/>
          <a:p>
            <a:pPr marL="0" indent="0">
              <a:buNone/>
            </a:pPr>
            <a:r>
              <a:rPr lang="zh-CN" altLang="zh-CN" dirty="0"/>
              <a:t>例如，在生产生活中，如果有图所示的数据表，应如何统计员工制作每种产品的总数量？</a:t>
            </a:r>
          </a:p>
          <a:p>
            <a:pPr marL="0" indent="0">
              <a:buNone/>
            </a:pPr>
            <a:r>
              <a:rPr lang="zh-CN" altLang="zh-CN" dirty="0"/>
              <a:t>操作步骤如下。</a:t>
            </a:r>
          </a:p>
          <a:p>
            <a:pPr marL="0" indent="0">
              <a:buNone/>
            </a:pPr>
            <a:r>
              <a:rPr lang="zh-CN" altLang="zh-CN" dirty="0"/>
              <a:t>（</a:t>
            </a:r>
            <a:r>
              <a:rPr lang="en-US" altLang="zh-CN" dirty="0"/>
              <a:t>1</a:t>
            </a:r>
            <a:r>
              <a:rPr lang="zh-CN" altLang="zh-CN" dirty="0"/>
              <a:t>）选中</a:t>
            </a:r>
            <a:r>
              <a:rPr lang="en-US" altLang="zh-CN" dirty="0"/>
              <a:t>A16</a:t>
            </a:r>
            <a:r>
              <a:rPr lang="zh-CN" altLang="zh-CN" dirty="0"/>
              <a:t>单元格，单击“插入”选项卡的“表格”工具组的“数据透视表”的下拉按钮，在下拉菜单中选择“数据透视表”选项，打开“创建数据透视表”对话框，如图所示。</a:t>
            </a:r>
          </a:p>
        </p:txBody>
      </p:sp>
      <p:sp>
        <p:nvSpPr>
          <p:cNvPr id="2" name="文本占位符 1"/>
          <p:cNvSpPr>
            <a:spLocks noGrp="1"/>
          </p:cNvSpPr>
          <p:nvPr>
            <p:ph type="body" sz="quarter" idx="11"/>
          </p:nvPr>
        </p:nvSpPr>
        <p:spPr/>
        <p:txBody>
          <a:bodyPr/>
          <a:lstStyle/>
          <a:p>
            <a:r>
              <a:rPr lang="en-US" altLang="zh-CN" dirty="0"/>
              <a:t>4.3.6</a:t>
            </a:r>
            <a:r>
              <a:rPr lang="zh-CN" altLang="zh-CN" dirty="0"/>
              <a:t>　数据透视表</a:t>
            </a:r>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pic>
        <p:nvPicPr>
          <p:cNvPr id="2050" name="图片 99"/>
          <p:cNvPicPr>
            <a:picLocks noChangeAspect="1" noChangeArrowheads="1"/>
          </p:cNvPicPr>
          <p:nvPr/>
        </p:nvPicPr>
        <p:blipFill>
          <a:blip r:embed="rId2">
            <a:extLst>
              <a:ext uri="{28A0092B-C50C-407E-A947-70E740481C1C}">
                <a14:useLocalDpi xmlns:a14="http://schemas.microsoft.com/office/drawing/2010/main" val="0"/>
              </a:ext>
            </a:extLst>
          </a:blip>
          <a:srcRect l="35220" t="35001" r="44258" b="40460"/>
          <a:stretch>
            <a:fillRect/>
          </a:stretch>
        </p:blipFill>
        <p:spPr bwMode="auto">
          <a:xfrm>
            <a:off x="5508104" y="3641128"/>
            <a:ext cx="2232248" cy="150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a:spLocks noChangeArrowheads="1"/>
          </p:cNvSpPr>
          <p:nvPr/>
        </p:nvSpPr>
        <p:spPr bwMode="auto">
          <a:xfrm>
            <a:off x="323528" y="8934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3553" name="图片 100"/>
          <p:cNvPicPr>
            <a:picLocks noChangeAspect="1" noChangeArrowheads="1"/>
          </p:cNvPicPr>
          <p:nvPr/>
        </p:nvPicPr>
        <p:blipFill>
          <a:blip r:embed="rId3">
            <a:extLst>
              <a:ext uri="{28A0092B-C50C-407E-A947-70E740481C1C}">
                <a14:useLocalDpi xmlns:a14="http://schemas.microsoft.com/office/drawing/2010/main" val="0"/>
              </a:ext>
            </a:extLst>
          </a:blip>
          <a:srcRect l="2756" t="22610" r="80246" b="54460"/>
          <a:stretch>
            <a:fillRect/>
          </a:stretch>
        </p:blipFill>
        <p:spPr bwMode="auto">
          <a:xfrm>
            <a:off x="517735" y="3651870"/>
            <a:ext cx="1973773" cy="1491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8169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内容占位符 2"/>
          <p:cNvSpPr>
            <a:spLocks noGrp="1"/>
          </p:cNvSpPr>
          <p:nvPr>
            <p:ph sz="quarter" idx="10"/>
          </p:nvPr>
        </p:nvSpPr>
        <p:spPr>
          <a:xfrm>
            <a:off x="505074" y="1131590"/>
            <a:ext cx="5171826" cy="390525"/>
          </a:xfrm>
        </p:spPr>
        <p:txBody>
          <a:bodyPr>
            <a:noAutofit/>
          </a:bodyPr>
          <a:lstStyle/>
          <a:p>
            <a:pPr marL="0" indent="0">
              <a:buNone/>
            </a:pPr>
            <a:r>
              <a:rPr lang="zh-CN" altLang="zh-CN" dirty="0"/>
              <a:t>操作步骤如下。</a:t>
            </a:r>
          </a:p>
          <a:p>
            <a:pPr marL="0" indent="0">
              <a:buNone/>
            </a:pPr>
            <a:r>
              <a:rPr lang="zh-CN" altLang="zh-CN" dirty="0"/>
              <a:t>（</a:t>
            </a:r>
            <a:r>
              <a:rPr lang="en-US" altLang="zh-CN" dirty="0"/>
              <a:t>2</a:t>
            </a:r>
            <a:r>
              <a:rPr lang="zh-CN" altLang="zh-CN" dirty="0"/>
              <a:t>）在“请选择要分析的数据”中的“选择一个表</a:t>
            </a:r>
            <a:r>
              <a:rPr lang="en-US" altLang="zh-CN" dirty="0"/>
              <a:t>/</a:t>
            </a:r>
            <a:r>
              <a:rPr lang="zh-CN" altLang="zh-CN" dirty="0"/>
              <a:t>区域”下方的文本框中输入</a:t>
            </a:r>
            <a:r>
              <a:rPr lang="en-US" altLang="zh-CN" dirty="0"/>
              <a:t>A1:D12</a:t>
            </a:r>
            <a:r>
              <a:rPr lang="zh-CN" altLang="zh-CN" dirty="0"/>
              <a:t>，或利用鼠标选择</a:t>
            </a:r>
            <a:r>
              <a:rPr lang="en-US" altLang="zh-CN" dirty="0"/>
              <a:t>A1:D12</a:t>
            </a:r>
            <a:r>
              <a:rPr lang="zh-CN" altLang="zh-CN" dirty="0"/>
              <a:t>单元格区域；在“选择放置数据透视表的位置”中的“现有工作表”下方的文本框中输入</a:t>
            </a:r>
            <a:r>
              <a:rPr lang="en-US" altLang="zh-CN" dirty="0"/>
              <a:t>A16</a:t>
            </a:r>
            <a:r>
              <a:rPr lang="zh-CN" altLang="zh-CN" dirty="0"/>
              <a:t>，单击“确定”按钮后，将显示“数据透视表字段列表”窗格，如图所示。</a:t>
            </a:r>
          </a:p>
        </p:txBody>
      </p:sp>
      <p:sp>
        <p:nvSpPr>
          <p:cNvPr id="2" name="文本占位符 1"/>
          <p:cNvSpPr>
            <a:spLocks noGrp="1"/>
          </p:cNvSpPr>
          <p:nvPr>
            <p:ph type="body" sz="quarter" idx="11"/>
          </p:nvPr>
        </p:nvSpPr>
        <p:spPr/>
        <p:txBody>
          <a:bodyPr/>
          <a:lstStyle/>
          <a:p>
            <a:r>
              <a:rPr lang="en-US" altLang="zh-CN" dirty="0"/>
              <a:t>4.3.6</a:t>
            </a:r>
            <a:r>
              <a:rPr lang="zh-CN" altLang="zh-CN" dirty="0"/>
              <a:t>　数据透视表</a:t>
            </a:r>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pic>
        <p:nvPicPr>
          <p:cNvPr id="25602" name="图片 8"/>
          <p:cNvPicPr>
            <a:picLocks noChangeAspect="1" noChangeArrowheads="1"/>
          </p:cNvPicPr>
          <p:nvPr/>
        </p:nvPicPr>
        <p:blipFill>
          <a:blip r:embed="rId2">
            <a:extLst>
              <a:ext uri="{28A0092B-C50C-407E-A947-70E740481C1C}">
                <a14:useLocalDpi xmlns:a14="http://schemas.microsoft.com/office/drawing/2010/main" val="0"/>
              </a:ext>
            </a:extLst>
          </a:blip>
          <a:srcRect t="18617" b="5956"/>
          <a:stretch>
            <a:fillRect/>
          </a:stretch>
        </p:blipFill>
        <p:spPr bwMode="auto">
          <a:xfrm>
            <a:off x="5592515" y="1522115"/>
            <a:ext cx="3484667" cy="310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52100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内容占位符 2"/>
          <p:cNvSpPr>
            <a:spLocks noGrp="1"/>
          </p:cNvSpPr>
          <p:nvPr>
            <p:ph sz="quarter" idx="10"/>
          </p:nvPr>
        </p:nvSpPr>
        <p:spPr>
          <a:xfrm>
            <a:off x="505074" y="1131590"/>
            <a:ext cx="5171826" cy="390525"/>
          </a:xfrm>
        </p:spPr>
        <p:txBody>
          <a:bodyPr>
            <a:noAutofit/>
          </a:bodyPr>
          <a:lstStyle/>
          <a:p>
            <a:pPr marL="0" indent="0">
              <a:buNone/>
            </a:pPr>
            <a:r>
              <a:rPr lang="zh-CN" altLang="zh-CN" dirty="0"/>
              <a:t>操作步骤如下。</a:t>
            </a:r>
          </a:p>
          <a:p>
            <a:pPr marL="0" indent="0">
              <a:buNone/>
            </a:pPr>
            <a:r>
              <a:rPr lang="zh-CN" altLang="zh-CN" dirty="0"/>
              <a:t>（</a:t>
            </a:r>
            <a:r>
              <a:rPr lang="en-US" altLang="zh-CN" dirty="0"/>
              <a:t>3</a:t>
            </a:r>
            <a:r>
              <a:rPr lang="zh-CN" altLang="zh-CN" dirty="0"/>
              <a:t>）</a:t>
            </a:r>
            <a:r>
              <a:rPr lang="zh-CN" altLang="en-US" dirty="0"/>
              <a:t>在“数据透视表字段列表”窗格中，将“员工”“产品”拖到“行标签”里；将“数量”拖到“数值”里，然后选中“值”，在下拉菜单中选择“值字段设置”选项，打开“值字段设置”对话框，如图所示，“选择用于汇总所选字段数据的计算类型”为“求和”，单击“确定”按钮。</a:t>
            </a:r>
            <a:endParaRPr lang="zh-CN" altLang="zh-CN" dirty="0"/>
          </a:p>
        </p:txBody>
      </p:sp>
      <p:sp>
        <p:nvSpPr>
          <p:cNvPr id="2" name="文本占位符 1"/>
          <p:cNvSpPr>
            <a:spLocks noGrp="1"/>
          </p:cNvSpPr>
          <p:nvPr>
            <p:ph type="body" sz="quarter" idx="11"/>
          </p:nvPr>
        </p:nvSpPr>
        <p:spPr/>
        <p:txBody>
          <a:bodyPr/>
          <a:lstStyle/>
          <a:p>
            <a:r>
              <a:rPr lang="en-US" altLang="zh-CN" dirty="0"/>
              <a:t>4.3.6</a:t>
            </a:r>
            <a:r>
              <a:rPr lang="zh-CN" altLang="zh-CN" dirty="0"/>
              <a:t>　数据透视表</a:t>
            </a:r>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6625" name="图片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1522115"/>
            <a:ext cx="2714703" cy="3065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9165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内容占位符 2"/>
          <p:cNvSpPr>
            <a:spLocks noGrp="1"/>
          </p:cNvSpPr>
          <p:nvPr>
            <p:ph sz="quarter" idx="10"/>
          </p:nvPr>
        </p:nvSpPr>
        <p:spPr>
          <a:xfrm>
            <a:off x="505074" y="1131590"/>
            <a:ext cx="5171826" cy="390525"/>
          </a:xfrm>
        </p:spPr>
        <p:txBody>
          <a:bodyPr>
            <a:noAutofit/>
          </a:bodyPr>
          <a:lstStyle/>
          <a:p>
            <a:pPr marL="0" indent="0">
              <a:buNone/>
            </a:pPr>
            <a:r>
              <a:rPr lang="zh-CN" altLang="zh-CN" dirty="0"/>
              <a:t>操作步骤如下。</a:t>
            </a:r>
          </a:p>
          <a:p>
            <a:pPr marL="0" indent="0">
              <a:buNone/>
            </a:pPr>
            <a:r>
              <a:rPr lang="zh-CN" altLang="zh-CN" dirty="0"/>
              <a:t>（</a:t>
            </a:r>
            <a:r>
              <a:rPr lang="en-US" altLang="zh-CN" dirty="0"/>
              <a:t>4</a:t>
            </a:r>
            <a:r>
              <a:rPr lang="zh-CN" altLang="zh-CN" dirty="0"/>
              <a:t>）生成的数据透视表如图所示。汇总的结果清晰地显示了</a:t>
            </a:r>
            <a:r>
              <a:rPr lang="en-US" altLang="zh-CN" dirty="0"/>
              <a:t>4</a:t>
            </a:r>
            <a:r>
              <a:rPr lang="zh-CN" altLang="zh-CN" dirty="0"/>
              <a:t>天里每个员工每种产品的生产数量及每个员工生产数量的汇总。</a:t>
            </a:r>
          </a:p>
        </p:txBody>
      </p:sp>
      <p:sp>
        <p:nvSpPr>
          <p:cNvPr id="2" name="文本占位符 1"/>
          <p:cNvSpPr>
            <a:spLocks noGrp="1"/>
          </p:cNvSpPr>
          <p:nvPr>
            <p:ph type="body" sz="quarter" idx="11"/>
          </p:nvPr>
        </p:nvSpPr>
        <p:spPr/>
        <p:txBody>
          <a:bodyPr/>
          <a:lstStyle/>
          <a:p>
            <a:r>
              <a:rPr lang="en-US" altLang="zh-CN" dirty="0"/>
              <a:t>4.3.6</a:t>
            </a:r>
            <a:r>
              <a:rPr lang="zh-CN" altLang="zh-CN" dirty="0"/>
              <a:t>　数据透视表</a:t>
            </a:r>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pic>
        <p:nvPicPr>
          <p:cNvPr id="27650" name="图片 10"/>
          <p:cNvPicPr>
            <a:picLocks noChangeAspect="1" noChangeArrowheads="1"/>
          </p:cNvPicPr>
          <p:nvPr/>
        </p:nvPicPr>
        <p:blipFill>
          <a:blip r:embed="rId2">
            <a:extLst>
              <a:ext uri="{28A0092B-C50C-407E-A947-70E740481C1C}">
                <a14:useLocalDpi xmlns:a14="http://schemas.microsoft.com/office/drawing/2010/main" val="0"/>
              </a:ext>
            </a:extLst>
          </a:blip>
          <a:srcRect t="18515"/>
          <a:stretch>
            <a:fillRect/>
          </a:stretch>
        </p:blipFill>
        <p:spPr bwMode="auto">
          <a:xfrm>
            <a:off x="5580111" y="1023678"/>
            <a:ext cx="3493453" cy="334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65877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blip>
          <a:srcRect/>
          <a:stretch>
            <a:fillRect/>
          </a:stretch>
        </p:blipFill>
        <p:spPr>
          <a:xfrm>
            <a:off x="-112145" y="0"/>
            <a:ext cx="9368290" cy="5356788"/>
          </a:xfrm>
          <a:prstGeom prst="rect">
            <a:avLst/>
          </a:prstGeom>
          <a:noFill/>
          <a:ln>
            <a:noFill/>
          </a:ln>
        </p:spPr>
      </p:pic>
      <p:sp>
        <p:nvSpPr>
          <p:cNvPr id="3" name="标题 1"/>
          <p:cNvSpPr txBox="1"/>
          <p:nvPr/>
        </p:nvSpPr>
        <p:spPr>
          <a:xfrm rot="16200000" flipH="1" flipV="1">
            <a:off x="3387960" y="-2003157"/>
            <a:ext cx="2382931" cy="9383147"/>
          </a:xfrm>
          <a:prstGeom prst="rect">
            <a:avLst/>
          </a:prstGeom>
          <a:solidFill>
            <a:schemeClr val="accent3">
              <a:alpha val="80000"/>
            </a:schemeClr>
          </a:solidFill>
          <a:ln w="12700" cap="sq">
            <a:noFill/>
            <a:miter/>
          </a:ln>
        </p:spPr>
        <p:txBody>
          <a:bodyPr vert="horz" wrap="square" lIns="68580" tIns="34290" rIns="68580" bIns="34290" rtlCol="0" anchor="ctr"/>
          <a:lstStyle/>
          <a:p>
            <a:pPr algn="ctr"/>
            <a:endParaRPr kumimoji="1" lang="zh-CN" altLang="en-US" sz="1350" dirty="0"/>
          </a:p>
        </p:txBody>
      </p:sp>
      <p:sp>
        <p:nvSpPr>
          <p:cNvPr id="4" name="标题 1"/>
          <p:cNvSpPr txBox="1"/>
          <p:nvPr/>
        </p:nvSpPr>
        <p:spPr>
          <a:xfrm>
            <a:off x="3037102" y="2335074"/>
            <a:ext cx="3241526" cy="706679"/>
          </a:xfrm>
          <a:custGeom>
            <a:avLst/>
            <a:gdLst>
              <a:gd name="connsiteX0" fmla="*/ 90025 w 7231605"/>
              <a:gd name="connsiteY0" fmla="*/ 0 h 2123901"/>
              <a:gd name="connsiteX1" fmla="*/ 50 w 7231605"/>
              <a:gd name="connsiteY1" fmla="*/ 669351 h 2123901"/>
              <a:gd name="connsiteX2" fmla="*/ 305085 w 7231605"/>
              <a:gd name="connsiteY2" fmla="*/ 1376718 h 2123901"/>
              <a:gd name="connsiteX3" fmla="*/ 1444263 w 7231605"/>
              <a:gd name="connsiteY3" fmla="*/ 1342664 h 2123901"/>
              <a:gd name="connsiteX4" fmla="*/ 2680208 w 7231605"/>
              <a:gd name="connsiteY4" fmla="*/ 733527 h 2123901"/>
              <a:gd name="connsiteX5" fmla="*/ 3725248 w 7231605"/>
              <a:gd name="connsiteY5" fmla="*/ 506200 h 2123901"/>
              <a:gd name="connsiteX6" fmla="*/ 4368260 w 7231605"/>
              <a:gd name="connsiteY6" fmla="*/ 777896 h 2123901"/>
              <a:gd name="connsiteX7" fmla="*/ 4430532 w 7231605"/>
              <a:gd name="connsiteY7" fmla="*/ 1388962 h 2123901"/>
              <a:gd name="connsiteX8" fmla="*/ 4442106 w 7231605"/>
              <a:gd name="connsiteY8" fmla="*/ 1967697 h 2123901"/>
              <a:gd name="connsiteX9" fmla="*/ 4947843 w 7231605"/>
              <a:gd name="connsiteY9" fmla="*/ 2110297 h 2123901"/>
              <a:gd name="connsiteX10" fmla="*/ 5475340 w 7231605"/>
              <a:gd name="connsiteY10" fmla="*/ 1926954 h 2123901"/>
              <a:gd name="connsiteX11" fmla="*/ 6057701 w 7231605"/>
              <a:gd name="connsiteY11" fmla="*/ 1672311 h 2123901"/>
              <a:gd name="connsiteX12" fmla="*/ 6545149 w 7231605"/>
              <a:gd name="connsiteY12" fmla="*/ 1352309 h 2123901"/>
              <a:gd name="connsiteX13" fmla="*/ 7231605 w 7231605"/>
              <a:gd name="connsiteY13" fmla="*/ 1643606 h 2123901"/>
            </a:gdLst>
            <a:ahLst/>
            <a:cxnLst/>
            <a:rect l="l" t="t" r="r" b="b"/>
            <a:pathLst>
              <a:path w="7231605" h="2123901">
                <a:moveTo>
                  <a:pt x="90025" y="0"/>
                </a:moveTo>
                <a:cubicBezTo>
                  <a:pt x="55147" y="121967"/>
                  <a:pt x="-1911" y="381599"/>
                  <a:pt x="50" y="669351"/>
                </a:cubicBezTo>
                <a:cubicBezTo>
                  <a:pt x="1232" y="842843"/>
                  <a:pt x="64383" y="1264499"/>
                  <a:pt x="305085" y="1376718"/>
                </a:cubicBezTo>
                <a:cubicBezTo>
                  <a:pt x="545787" y="1488937"/>
                  <a:pt x="949826" y="1453559"/>
                  <a:pt x="1444263" y="1342664"/>
                </a:cubicBezTo>
                <a:cubicBezTo>
                  <a:pt x="2085089" y="1099969"/>
                  <a:pt x="2300044" y="872938"/>
                  <a:pt x="2680208" y="733527"/>
                </a:cubicBezTo>
                <a:cubicBezTo>
                  <a:pt x="3060372" y="594116"/>
                  <a:pt x="3513045" y="533208"/>
                  <a:pt x="3725248" y="506200"/>
                </a:cubicBezTo>
                <a:cubicBezTo>
                  <a:pt x="3974774" y="526004"/>
                  <a:pt x="4250713" y="630769"/>
                  <a:pt x="4368260" y="777896"/>
                </a:cubicBezTo>
                <a:cubicBezTo>
                  <a:pt x="4485807" y="925023"/>
                  <a:pt x="4475191" y="1290713"/>
                  <a:pt x="4430532" y="1388962"/>
                </a:cubicBezTo>
                <a:cubicBezTo>
                  <a:pt x="4404941" y="1502293"/>
                  <a:pt x="4355888" y="1847475"/>
                  <a:pt x="4442106" y="1967697"/>
                </a:cubicBezTo>
                <a:cubicBezTo>
                  <a:pt x="4528324" y="2087919"/>
                  <a:pt x="4722368" y="2154204"/>
                  <a:pt x="4947843" y="2110297"/>
                </a:cubicBezTo>
                <a:cubicBezTo>
                  <a:pt x="5204955" y="2055279"/>
                  <a:pt x="5290364" y="1999952"/>
                  <a:pt x="5475340" y="1926954"/>
                </a:cubicBezTo>
                <a:cubicBezTo>
                  <a:pt x="5660316" y="1853956"/>
                  <a:pt x="5879400" y="1768085"/>
                  <a:pt x="6057701" y="1672311"/>
                </a:cubicBezTo>
                <a:cubicBezTo>
                  <a:pt x="6236003" y="1576537"/>
                  <a:pt x="6429402" y="1371600"/>
                  <a:pt x="6545149" y="1352309"/>
                </a:cubicBezTo>
                <a:cubicBezTo>
                  <a:pt x="6838379" y="1241743"/>
                  <a:pt x="7052878" y="1330835"/>
                  <a:pt x="7231605" y="1643606"/>
                </a:cubicBezTo>
              </a:path>
            </a:pathLst>
          </a:custGeom>
          <a:noFill/>
          <a:ln w="38100" cap="sq">
            <a:solidFill>
              <a:schemeClr val="accent6"/>
            </a:solidFill>
            <a:miter/>
          </a:ln>
        </p:spPr>
        <p:txBody>
          <a:bodyPr vert="horz" wrap="square" lIns="68580" tIns="34290" rIns="68580" bIns="34290" rtlCol="0" anchor="ctr"/>
          <a:lstStyle/>
          <a:p>
            <a:pPr algn="ctr"/>
            <a:endParaRPr kumimoji="1" lang="zh-CN" altLang="en-US" sz="1350"/>
          </a:p>
        </p:txBody>
      </p:sp>
      <p:sp>
        <p:nvSpPr>
          <p:cNvPr id="5" name="标题 1"/>
          <p:cNvSpPr txBox="1"/>
          <p:nvPr/>
        </p:nvSpPr>
        <p:spPr>
          <a:xfrm>
            <a:off x="6333596" y="2892594"/>
            <a:ext cx="62182" cy="62182"/>
          </a:xfrm>
          <a:prstGeom prst="ellipse">
            <a:avLst/>
          </a:prstGeom>
          <a:solidFill>
            <a:schemeClr val="accent6"/>
          </a:solidFill>
          <a:ln w="12700" cap="sq">
            <a:noFill/>
            <a:miter/>
          </a:ln>
        </p:spPr>
        <p:txBody>
          <a:bodyPr vert="horz" wrap="square" lIns="68580" tIns="34290" rIns="68580" bIns="34290" rtlCol="0" anchor="ctr"/>
          <a:lstStyle/>
          <a:p>
            <a:pPr algn="ctr"/>
            <a:endParaRPr kumimoji="1" lang="zh-CN" altLang="en-US" sz="1350"/>
          </a:p>
        </p:txBody>
      </p:sp>
      <p:sp>
        <p:nvSpPr>
          <p:cNvPr id="6" name="标题 1"/>
          <p:cNvSpPr txBox="1"/>
          <p:nvPr/>
        </p:nvSpPr>
        <p:spPr>
          <a:xfrm>
            <a:off x="3145264" y="2134226"/>
            <a:ext cx="82370" cy="82370"/>
          </a:xfrm>
          <a:prstGeom prst="ellipse">
            <a:avLst/>
          </a:prstGeom>
          <a:solidFill>
            <a:schemeClr val="accent6"/>
          </a:solidFill>
          <a:ln w="12700" cap="sq">
            <a:noFill/>
            <a:miter/>
          </a:ln>
        </p:spPr>
        <p:txBody>
          <a:bodyPr vert="horz" wrap="square" lIns="68580" tIns="34290" rIns="68580" bIns="34290" rtlCol="0" anchor="ctr"/>
          <a:lstStyle/>
          <a:p>
            <a:pPr algn="ctr"/>
            <a:endParaRPr kumimoji="1" lang="zh-CN" altLang="en-US" sz="1350"/>
          </a:p>
        </p:txBody>
      </p:sp>
      <p:grpSp>
        <p:nvGrpSpPr>
          <p:cNvPr id="7" name="Group 6"/>
          <p:cNvGrpSpPr/>
          <p:nvPr/>
        </p:nvGrpSpPr>
        <p:grpSpPr>
          <a:xfrm>
            <a:off x="7994333" y="563816"/>
            <a:ext cx="637608" cy="153136"/>
            <a:chOff x="10659110" y="751754"/>
            <a:chExt cx="850144" cy="204181"/>
          </a:xfrm>
        </p:grpSpPr>
        <p:sp>
          <p:nvSpPr>
            <p:cNvPr id="8" name="标题 1"/>
            <p:cNvSpPr txBox="1"/>
            <p:nvPr/>
          </p:nvSpPr>
          <p:spPr>
            <a:xfrm>
              <a:off x="11305073" y="751754"/>
              <a:ext cx="204181" cy="204181"/>
            </a:xfrm>
            <a:prstGeom prst="ellipse">
              <a:avLst/>
            </a:prstGeom>
            <a:noFill/>
            <a:ln w="12700" cap="sq">
              <a:solidFill>
                <a:schemeClr val="bg1"/>
              </a:solidFill>
              <a:miter/>
            </a:ln>
          </p:spPr>
          <p:txBody>
            <a:bodyPr vert="horz" wrap="square" lIns="68580" tIns="34290" rIns="68580" bIns="34290" rtlCol="0" anchor="ctr"/>
            <a:lstStyle/>
            <a:p>
              <a:pPr algn="ctr"/>
              <a:endParaRPr kumimoji="1" lang="zh-CN" altLang="en-US" sz="1350"/>
            </a:p>
          </p:txBody>
        </p:sp>
        <p:sp>
          <p:nvSpPr>
            <p:cNvPr id="9" name="标题 1"/>
            <p:cNvSpPr txBox="1"/>
            <p:nvPr/>
          </p:nvSpPr>
          <p:spPr>
            <a:xfrm>
              <a:off x="10982092" y="751754"/>
              <a:ext cx="204181" cy="204181"/>
            </a:xfrm>
            <a:prstGeom prst="ellipse">
              <a:avLst/>
            </a:pr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10" name="标题 1"/>
            <p:cNvSpPr txBox="1"/>
            <p:nvPr/>
          </p:nvSpPr>
          <p:spPr>
            <a:xfrm>
              <a:off x="10659110" y="751754"/>
              <a:ext cx="204181" cy="204181"/>
            </a:xfrm>
            <a:prstGeom prst="ellipse">
              <a:avLst/>
            </a:prstGeom>
            <a:solidFill>
              <a:schemeClr val="bg1"/>
            </a:solidFill>
            <a:ln w="12700" cap="sq">
              <a:noFill/>
              <a:miter/>
            </a:ln>
          </p:spPr>
          <p:txBody>
            <a:bodyPr vert="horz" wrap="square" lIns="68580" tIns="34290" rIns="68580" bIns="34290" rtlCol="0" anchor="ctr"/>
            <a:lstStyle/>
            <a:p>
              <a:pPr algn="ctr"/>
              <a:endParaRPr kumimoji="1" lang="zh-CN" altLang="en-US" sz="1350"/>
            </a:p>
          </p:txBody>
        </p:sp>
      </p:grpSp>
      <p:grpSp>
        <p:nvGrpSpPr>
          <p:cNvPr id="11" name="Group 10"/>
          <p:cNvGrpSpPr/>
          <p:nvPr/>
        </p:nvGrpSpPr>
        <p:grpSpPr>
          <a:xfrm>
            <a:off x="495301" y="4500127"/>
            <a:ext cx="615696" cy="67054"/>
            <a:chOff x="660401" y="6000169"/>
            <a:chExt cx="820928" cy="89405"/>
          </a:xfrm>
        </p:grpSpPr>
        <p:sp>
          <p:nvSpPr>
            <p:cNvPr id="12" name="标题 1"/>
            <p:cNvSpPr txBox="1"/>
            <p:nvPr/>
          </p:nvSpPr>
          <p:spPr>
            <a:xfrm rot="10800000">
              <a:off x="660401"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13" name="标题 1"/>
            <p:cNvSpPr txBox="1"/>
            <p:nvPr/>
          </p:nvSpPr>
          <p:spPr>
            <a:xfrm rot="10800000">
              <a:off x="814637"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14" name="标题 1"/>
            <p:cNvSpPr txBox="1"/>
            <p:nvPr/>
          </p:nvSpPr>
          <p:spPr>
            <a:xfrm rot="10800000">
              <a:off x="968873"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15" name="标题 1"/>
            <p:cNvSpPr txBox="1"/>
            <p:nvPr/>
          </p:nvSpPr>
          <p:spPr>
            <a:xfrm rot="10800000">
              <a:off x="1123110"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16" name="标题 1"/>
            <p:cNvSpPr txBox="1"/>
            <p:nvPr/>
          </p:nvSpPr>
          <p:spPr>
            <a:xfrm rot="10800000">
              <a:off x="1277346"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17" name="标题 1"/>
            <p:cNvSpPr txBox="1"/>
            <p:nvPr/>
          </p:nvSpPr>
          <p:spPr>
            <a:xfrm rot="10800000">
              <a:off x="1431582"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grpSp>
      <p:grpSp>
        <p:nvGrpSpPr>
          <p:cNvPr id="18" name="Group 17"/>
          <p:cNvGrpSpPr/>
          <p:nvPr/>
        </p:nvGrpSpPr>
        <p:grpSpPr>
          <a:xfrm>
            <a:off x="1194817" y="4500127"/>
            <a:ext cx="615696" cy="67054"/>
            <a:chOff x="1593089" y="6000169"/>
            <a:chExt cx="820928" cy="89405"/>
          </a:xfrm>
        </p:grpSpPr>
        <p:sp>
          <p:nvSpPr>
            <p:cNvPr id="19" name="标题 1"/>
            <p:cNvSpPr txBox="1"/>
            <p:nvPr/>
          </p:nvSpPr>
          <p:spPr>
            <a:xfrm rot="10800000">
              <a:off x="1593089"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20" name="标题 1"/>
            <p:cNvSpPr txBox="1"/>
            <p:nvPr/>
          </p:nvSpPr>
          <p:spPr>
            <a:xfrm rot="10800000">
              <a:off x="1747325"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21" name="标题 1"/>
            <p:cNvSpPr txBox="1"/>
            <p:nvPr/>
          </p:nvSpPr>
          <p:spPr>
            <a:xfrm rot="10800000">
              <a:off x="1901561"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22" name="标题 1"/>
            <p:cNvSpPr txBox="1"/>
            <p:nvPr/>
          </p:nvSpPr>
          <p:spPr>
            <a:xfrm rot="10800000">
              <a:off x="2055798"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23" name="标题 1"/>
            <p:cNvSpPr txBox="1"/>
            <p:nvPr/>
          </p:nvSpPr>
          <p:spPr>
            <a:xfrm rot="10800000">
              <a:off x="2210034"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24" name="标题 1"/>
            <p:cNvSpPr txBox="1"/>
            <p:nvPr/>
          </p:nvSpPr>
          <p:spPr>
            <a:xfrm rot="10800000">
              <a:off x="2364270"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grpSp>
      <p:sp>
        <p:nvSpPr>
          <p:cNvPr id="26" name="标题 1"/>
          <p:cNvSpPr txBox="1"/>
          <p:nvPr/>
        </p:nvSpPr>
        <p:spPr>
          <a:xfrm>
            <a:off x="3875755" y="993312"/>
            <a:ext cx="1389578" cy="1370338"/>
          </a:xfrm>
          <a:prstGeom prst="rect">
            <a:avLst/>
          </a:prstGeom>
          <a:noFill/>
          <a:ln w="12700" cap="sq">
            <a:noFill/>
            <a:miter/>
          </a:ln>
        </p:spPr>
        <p:txBody>
          <a:bodyPr vert="horz" wrap="square" lIns="0" tIns="0" rIns="0" bIns="0" rtlCol="0" anchor="b"/>
          <a:lstStyle/>
          <a:p>
            <a:pPr algn="ctr"/>
            <a:r>
              <a:rPr kumimoji="1" lang="en-US" altLang="zh-CN" sz="4950">
                <a:ln w="12700">
                  <a:noFill/>
                </a:ln>
                <a:solidFill>
                  <a:srgbClr val="FFFFFF">
                    <a:alpha val="100000"/>
                  </a:srgbClr>
                </a:solidFill>
                <a:latin typeface="OPPOSans B"/>
                <a:ea typeface="OPPOSans B"/>
                <a:cs typeface="OPPOSans B"/>
              </a:rPr>
              <a:t>03</a:t>
            </a:r>
            <a:endParaRPr kumimoji="1" lang="zh-CN" altLang="en-US" sz="1350"/>
          </a:p>
        </p:txBody>
      </p:sp>
      <p:sp>
        <p:nvSpPr>
          <p:cNvPr id="27" name="标题 1"/>
          <p:cNvSpPr txBox="1"/>
          <p:nvPr/>
        </p:nvSpPr>
        <p:spPr>
          <a:xfrm>
            <a:off x="1773203" y="2536894"/>
            <a:ext cx="5594684" cy="1609451"/>
          </a:xfrm>
          <a:prstGeom prst="rect">
            <a:avLst/>
          </a:prstGeom>
          <a:noFill/>
          <a:ln w="12700" cap="sq">
            <a:noFill/>
            <a:miter/>
          </a:ln>
        </p:spPr>
        <p:txBody>
          <a:bodyPr vert="horz" wrap="square" lIns="0" tIns="0" rIns="0" bIns="0" rtlCol="0" anchor="t"/>
          <a:lstStyle/>
          <a:p>
            <a:pPr algn="ctr"/>
            <a:r>
              <a:rPr kumimoji="1" lang="en-US" altLang="zh-CN" sz="3600">
                <a:ln w="12700">
                  <a:noFill/>
                </a:ln>
                <a:solidFill>
                  <a:srgbClr val="FFFFFF">
                    <a:alpha val="100000"/>
                  </a:srgbClr>
                </a:solidFill>
                <a:latin typeface="OPPOSans H"/>
                <a:ea typeface="OPPOSans H"/>
                <a:cs typeface="OPPOSans H"/>
              </a:rPr>
              <a:t>图表制作与数据可视化</a:t>
            </a:r>
            <a:endParaRPr kumimoji="1" lang="zh-CN" altLang="en-US" sz="1350"/>
          </a:p>
        </p:txBody>
      </p:sp>
      <p:pic>
        <p:nvPicPr>
          <p:cNvPr id="28" name="Picture 27">
            <a:extLst>
              <a:ext uri="{FF2B5EF4-FFF2-40B4-BE49-F238E27FC236}">
                <a16:creationId xmlns:a16="http://schemas.microsoft.com/office/drawing/2014/main" id="{2C8601CB-9D1D-8E4C-AAAC-17CF4DAB0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388" y="496109"/>
            <a:ext cx="2387600" cy="431800"/>
          </a:xfrm>
          <a:prstGeom prst="rect">
            <a:avLst/>
          </a:prstGeom>
        </p:spPr>
      </p:pic>
    </p:spTree>
    <p:extLst>
      <p:ext uri="{BB962C8B-B14F-4D97-AF65-F5344CB8AC3E}">
        <p14:creationId xmlns:p14="http://schemas.microsoft.com/office/powerpoint/2010/main" val="21055404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内容占位符 2"/>
          <p:cNvSpPr>
            <a:spLocks noGrp="1"/>
          </p:cNvSpPr>
          <p:nvPr>
            <p:ph sz="quarter" idx="10"/>
          </p:nvPr>
        </p:nvSpPr>
        <p:spPr/>
        <p:txBody>
          <a:bodyPr/>
          <a:lstStyle/>
          <a:p>
            <a:pPr marL="0" indent="0">
              <a:lnSpc>
                <a:spcPct val="150000"/>
              </a:lnSpc>
              <a:buNone/>
            </a:pPr>
            <a:r>
              <a:rPr lang="en-US" altLang="zh-CN" dirty="0"/>
              <a:t>       </a:t>
            </a:r>
            <a:r>
              <a:rPr lang="zh-CN" altLang="zh-CN" dirty="0"/>
              <a:t>在</a:t>
            </a:r>
            <a:r>
              <a:rPr lang="en-US" altLang="zh-CN" dirty="0"/>
              <a:t>Excel</a:t>
            </a:r>
            <a:r>
              <a:rPr lang="zh-CN" altLang="zh-CN" dirty="0"/>
              <a:t>中，图表是指将工作表中的数据用图的方式表示出来，如“柱形图”、“条形图”、“折线图”等。在工作表中引入图表，可以使数据分析更加清晰、直观。</a:t>
            </a:r>
          </a:p>
          <a:p>
            <a:pPr marL="0" indent="0">
              <a:lnSpc>
                <a:spcPct val="150000"/>
              </a:lnSpc>
            </a:pPr>
            <a:endParaRPr lang="zh-CN" altLang="en-US" dirty="0"/>
          </a:p>
        </p:txBody>
      </p:sp>
      <p:sp>
        <p:nvSpPr>
          <p:cNvPr id="3" name="文本占位符 2"/>
          <p:cNvSpPr>
            <a:spLocks noGrp="1"/>
          </p:cNvSpPr>
          <p:nvPr>
            <p:ph type="body" sz="quarter" idx="12"/>
          </p:nvPr>
        </p:nvSpPr>
        <p:spPr/>
        <p:txBody>
          <a:bodyPr/>
          <a:lstStyle/>
          <a:p>
            <a:r>
              <a:rPr lang="en-US" altLang="zh-CN" dirty="0"/>
              <a:t>4.4</a:t>
            </a:r>
            <a:r>
              <a:rPr lang="zh-CN" altLang="zh-CN" dirty="0"/>
              <a:t>　图表的应用</a:t>
            </a:r>
            <a:endParaRPr lang="zh-CN" altLang="en-US" dirty="0"/>
          </a:p>
        </p:txBody>
      </p:sp>
    </p:spTree>
    <p:extLst>
      <p:ext uri="{BB962C8B-B14F-4D97-AF65-F5344CB8AC3E}">
        <p14:creationId xmlns:p14="http://schemas.microsoft.com/office/powerpoint/2010/main" val="2570562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内容占位符 2"/>
          <p:cNvSpPr>
            <a:spLocks noGrp="1"/>
          </p:cNvSpPr>
          <p:nvPr>
            <p:ph sz="quarter" idx="10"/>
          </p:nvPr>
        </p:nvSpPr>
        <p:spPr/>
        <p:txBody>
          <a:bodyPr>
            <a:noAutofit/>
          </a:bodyPr>
          <a:lstStyle/>
          <a:p>
            <a:pPr marL="0" indent="0">
              <a:buNone/>
            </a:pPr>
            <a:r>
              <a:rPr lang="zh-CN" altLang="en-US" dirty="0"/>
              <a:t>操作界面的认识</a:t>
            </a:r>
            <a:endParaRPr lang="en-US" altLang="zh-CN" dirty="0"/>
          </a:p>
          <a:p>
            <a:pPr marL="0" indent="0">
              <a:buNone/>
            </a:pPr>
            <a:r>
              <a:rPr lang="zh-CN" altLang="zh-CN" dirty="0"/>
              <a:t>（</a:t>
            </a:r>
            <a:r>
              <a:rPr lang="en-US" altLang="zh-CN" dirty="0"/>
              <a:t>2</a:t>
            </a:r>
            <a:r>
              <a:rPr lang="zh-CN" altLang="zh-CN" dirty="0"/>
              <a:t>）功能区</a:t>
            </a:r>
          </a:p>
          <a:p>
            <a:pPr marL="0" indent="0">
              <a:buNone/>
            </a:pPr>
            <a:r>
              <a:rPr lang="zh-CN" altLang="en-US" dirty="0"/>
              <a:t>功能区是操作界面的主要组成部分，包含若干个围绕特定方案或对象进行组织的选项卡。在默认情况下，功能区包含了“文件”菜单和“开始”“插入”“页面布局”“公式”“数据”“审阅”“视图”等选项卡，每个选项卡的控件又细分为不同的工具组。</a:t>
            </a:r>
            <a:endParaRPr lang="zh-CN" altLang="zh-CN" dirty="0"/>
          </a:p>
        </p:txBody>
      </p:sp>
      <p:sp>
        <p:nvSpPr>
          <p:cNvPr id="2" name="文本占位符 1"/>
          <p:cNvSpPr>
            <a:spLocks noGrp="1"/>
          </p:cNvSpPr>
          <p:nvPr>
            <p:ph type="body" sz="quarter" idx="11"/>
          </p:nvPr>
        </p:nvSpPr>
        <p:spPr/>
        <p:txBody>
          <a:bodyPr/>
          <a:lstStyle/>
          <a:p>
            <a:r>
              <a:rPr lang="en-US" altLang="zh-CN" dirty="0"/>
              <a:t>4.1.1</a:t>
            </a:r>
            <a:r>
              <a:rPr lang="zh-CN" altLang="zh-CN" dirty="0"/>
              <a:t>　</a:t>
            </a:r>
            <a:r>
              <a:rPr lang="en-US" altLang="zh-CN" dirty="0"/>
              <a:t>Excel 2016</a:t>
            </a:r>
            <a:r>
              <a:rPr lang="zh-CN" altLang="zh-CN" dirty="0"/>
              <a:t>窗口界面</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4.1</a:t>
            </a:r>
            <a:r>
              <a:rPr lang="zh-CN" altLang="zh-CN" dirty="0"/>
              <a:t>　</a:t>
            </a:r>
            <a:r>
              <a:rPr lang="en-US" altLang="zh-CN" dirty="0"/>
              <a:t>Excel 2016</a:t>
            </a:r>
            <a:r>
              <a:rPr lang="zh-CN" altLang="zh-CN" dirty="0"/>
              <a:t>的概述</a:t>
            </a:r>
            <a:endParaRPr lang="zh-CN" altLang="en-US" dirty="0"/>
          </a:p>
        </p:txBody>
      </p:sp>
    </p:spTree>
    <p:extLst>
      <p:ext uri="{BB962C8B-B14F-4D97-AF65-F5344CB8AC3E}">
        <p14:creationId xmlns:p14="http://schemas.microsoft.com/office/powerpoint/2010/main" val="2429148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内容占位符 2"/>
          <p:cNvSpPr>
            <a:spLocks noGrp="1"/>
          </p:cNvSpPr>
          <p:nvPr>
            <p:ph sz="quarter" idx="10"/>
          </p:nvPr>
        </p:nvSpPr>
        <p:spPr>
          <a:xfrm>
            <a:off x="505074" y="1131590"/>
            <a:ext cx="8459414" cy="864096"/>
          </a:xfrm>
        </p:spPr>
        <p:txBody>
          <a:bodyPr>
            <a:noAutofit/>
          </a:bodyPr>
          <a:lstStyle/>
          <a:p>
            <a:pPr marL="0" indent="0">
              <a:buNone/>
            </a:pPr>
            <a:r>
              <a:rPr lang="en-US" altLang="zh-CN" dirty="0"/>
              <a:t>Excel 2016</a:t>
            </a:r>
            <a:r>
              <a:rPr lang="zh-CN" altLang="zh-CN" dirty="0"/>
              <a:t>可以很轻松地创建图表，下面以</a:t>
            </a:r>
            <a:r>
              <a:rPr lang="en-US" altLang="zh-CN" dirty="0"/>
              <a:t>4.3</a:t>
            </a:r>
            <a:r>
              <a:rPr lang="zh-CN" altLang="zh-CN" dirty="0"/>
              <a:t>节的“学生成绩表”为例，介绍如何创建图表。</a:t>
            </a:r>
            <a:endParaRPr lang="en-US" altLang="zh-CN" dirty="0"/>
          </a:p>
          <a:p>
            <a:pPr marL="0" indent="0">
              <a:buNone/>
            </a:pPr>
            <a:r>
              <a:rPr lang="zh-CN" altLang="zh-CN" dirty="0"/>
              <a:t>（</a:t>
            </a:r>
            <a:r>
              <a:rPr lang="en-US" altLang="zh-CN" dirty="0"/>
              <a:t>1</a:t>
            </a:r>
            <a:r>
              <a:rPr lang="zh-CN" altLang="zh-CN" dirty="0"/>
              <a:t>）选择需要创建图表的数据区域，利用【</a:t>
            </a:r>
            <a:r>
              <a:rPr lang="en-US" altLang="zh-CN" dirty="0"/>
              <a:t>Ctrl</a:t>
            </a:r>
            <a:r>
              <a:rPr lang="zh-CN" altLang="zh-CN" dirty="0"/>
              <a:t>】键选取</a:t>
            </a:r>
            <a:r>
              <a:rPr lang="en-US" altLang="zh-CN" dirty="0"/>
              <a:t>B1:B10</a:t>
            </a:r>
            <a:r>
              <a:rPr lang="zh-CN" altLang="zh-CN" dirty="0"/>
              <a:t>和</a:t>
            </a:r>
            <a:r>
              <a:rPr lang="en-US" altLang="zh-CN" dirty="0"/>
              <a:t>D1:F10</a:t>
            </a:r>
            <a:r>
              <a:rPr lang="zh-CN" altLang="zh-CN" dirty="0"/>
              <a:t>，如图所示。</a:t>
            </a:r>
          </a:p>
          <a:p>
            <a:pPr marL="0" indent="0">
              <a:buNone/>
            </a:pPr>
            <a:endParaRPr lang="zh-CN" altLang="zh-CN" dirty="0"/>
          </a:p>
        </p:txBody>
      </p:sp>
      <p:sp>
        <p:nvSpPr>
          <p:cNvPr id="2" name="文本占位符 1"/>
          <p:cNvSpPr>
            <a:spLocks noGrp="1"/>
          </p:cNvSpPr>
          <p:nvPr>
            <p:ph type="body" sz="quarter" idx="11"/>
          </p:nvPr>
        </p:nvSpPr>
        <p:spPr/>
        <p:txBody>
          <a:bodyPr/>
          <a:lstStyle/>
          <a:p>
            <a:r>
              <a:rPr lang="en-US" altLang="zh-CN" dirty="0"/>
              <a:t>4.4.1</a:t>
            </a:r>
            <a:r>
              <a:rPr lang="zh-CN" altLang="zh-CN" dirty="0"/>
              <a:t>　创建图表 </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4.4</a:t>
            </a:r>
            <a:r>
              <a:rPr lang="zh-CN" altLang="zh-CN" dirty="0"/>
              <a:t>　图表的应用</a:t>
            </a:r>
            <a:endParaRPr lang="zh-CN" altLang="en-US" dirty="0"/>
          </a:p>
        </p:txBody>
      </p:sp>
      <p:pic>
        <p:nvPicPr>
          <p:cNvPr id="28674" name="图片 1"/>
          <p:cNvPicPr>
            <a:picLocks noChangeAspect="1" noChangeArrowheads="1"/>
          </p:cNvPicPr>
          <p:nvPr/>
        </p:nvPicPr>
        <p:blipFill>
          <a:blip r:embed="rId2">
            <a:extLst>
              <a:ext uri="{28A0092B-C50C-407E-A947-70E740481C1C}">
                <a14:useLocalDpi xmlns:a14="http://schemas.microsoft.com/office/drawing/2010/main" val="0"/>
              </a:ext>
            </a:extLst>
          </a:blip>
          <a:srcRect t="22467" r="15070" b="51595"/>
          <a:stretch>
            <a:fillRect/>
          </a:stretch>
        </p:blipFill>
        <p:spPr bwMode="auto">
          <a:xfrm>
            <a:off x="1691680" y="2787774"/>
            <a:ext cx="5769487"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97825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内容占位符 2"/>
          <p:cNvSpPr>
            <a:spLocks noGrp="1"/>
          </p:cNvSpPr>
          <p:nvPr>
            <p:ph sz="quarter" idx="10"/>
          </p:nvPr>
        </p:nvSpPr>
        <p:spPr>
          <a:xfrm>
            <a:off x="505074" y="1131590"/>
            <a:ext cx="5075038" cy="390525"/>
          </a:xfrm>
        </p:spPr>
        <p:txBody>
          <a:bodyPr>
            <a:noAutofit/>
          </a:bodyPr>
          <a:lstStyle/>
          <a:p>
            <a:pPr marL="0" indent="0">
              <a:buNone/>
            </a:pPr>
            <a:r>
              <a:rPr lang="en-US" altLang="zh-CN" dirty="0"/>
              <a:t>Excel 2016</a:t>
            </a:r>
            <a:r>
              <a:rPr lang="zh-CN" altLang="zh-CN" dirty="0"/>
              <a:t>可以很轻松地创建图表，下面以</a:t>
            </a:r>
            <a:r>
              <a:rPr lang="en-US" altLang="zh-CN" dirty="0"/>
              <a:t>4.3</a:t>
            </a:r>
            <a:r>
              <a:rPr lang="zh-CN" altLang="zh-CN" dirty="0"/>
              <a:t>节的“学生成绩表”为例，介绍如何创建图表。</a:t>
            </a:r>
            <a:endParaRPr lang="en-US" altLang="zh-CN" dirty="0"/>
          </a:p>
          <a:p>
            <a:pPr marL="0" indent="0">
              <a:buNone/>
            </a:pPr>
            <a:r>
              <a:rPr lang="zh-CN" altLang="zh-CN" sz="2000" dirty="0"/>
              <a:t>（</a:t>
            </a:r>
            <a:r>
              <a:rPr lang="en-US" altLang="zh-CN" sz="2000" dirty="0"/>
              <a:t>2</a:t>
            </a:r>
            <a:r>
              <a:rPr lang="zh-CN" altLang="zh-CN" sz="2000" dirty="0"/>
              <a:t>）</a:t>
            </a:r>
            <a:r>
              <a:rPr lang="zh-CN" altLang="en-US" sz="2000" dirty="0"/>
              <a:t>选择“插入”选项卡的“图表”工具组中的“插入柱形图或条形图”下拉菜单中的“三维柱形图”，再从中选择子类型，如图所示。也可以单击“插入”选项卡的“图表”工具组右下角的对话框启动器按钮，打开图所示的“插入图表”对话框，在“所有图表”选项卡中，首先在左侧列表框中选择图表类型，然后选择右侧的子类型。</a:t>
            </a:r>
            <a:endParaRPr lang="zh-CN" altLang="zh-CN" sz="2000" dirty="0"/>
          </a:p>
        </p:txBody>
      </p:sp>
      <p:sp>
        <p:nvSpPr>
          <p:cNvPr id="2" name="文本占位符 1"/>
          <p:cNvSpPr>
            <a:spLocks noGrp="1"/>
          </p:cNvSpPr>
          <p:nvPr>
            <p:ph type="body" sz="quarter" idx="11"/>
          </p:nvPr>
        </p:nvSpPr>
        <p:spPr/>
        <p:txBody>
          <a:bodyPr/>
          <a:lstStyle/>
          <a:p>
            <a:r>
              <a:rPr lang="en-US" altLang="zh-CN" dirty="0"/>
              <a:t>4.4.1</a:t>
            </a:r>
            <a:r>
              <a:rPr lang="zh-CN" altLang="zh-CN" dirty="0"/>
              <a:t>　创建图表 </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4.4</a:t>
            </a:r>
            <a:r>
              <a:rPr lang="zh-CN" altLang="zh-CN" dirty="0"/>
              <a:t>　图表的应用</a:t>
            </a:r>
            <a:endParaRPr lang="zh-CN" altLang="en-US" dirty="0"/>
          </a:p>
        </p:txBody>
      </p:sp>
      <p:pic>
        <p:nvPicPr>
          <p:cNvPr id="29698" name="图片 1"/>
          <p:cNvPicPr>
            <a:picLocks noChangeAspect="1" noChangeArrowheads="1"/>
          </p:cNvPicPr>
          <p:nvPr/>
        </p:nvPicPr>
        <p:blipFill>
          <a:blip r:embed="rId2" cstate="print">
            <a:lum bright="-6000" contrast="12000"/>
            <a:grayscl/>
            <a:extLst>
              <a:ext uri="{28A0092B-C50C-407E-A947-70E740481C1C}">
                <a14:useLocalDpi xmlns:a14="http://schemas.microsoft.com/office/drawing/2010/main" val="0"/>
              </a:ext>
            </a:extLst>
          </a:blip>
          <a:srcRect r="52736" b="58920"/>
          <a:stretch>
            <a:fillRect/>
          </a:stretch>
        </p:blipFill>
        <p:spPr bwMode="auto">
          <a:xfrm>
            <a:off x="5553272" y="962952"/>
            <a:ext cx="3430370" cy="168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图片 2"/>
          <p:cNvPicPr>
            <a:picLocks noChangeAspect="1" noChangeArrowheads="1"/>
          </p:cNvPicPr>
          <p:nvPr/>
        </p:nvPicPr>
        <p:blipFill>
          <a:blip r:embed="rId3" cstate="print">
            <a:extLst>
              <a:ext uri="{28A0092B-C50C-407E-A947-70E740481C1C}">
                <a14:useLocalDpi xmlns:a14="http://schemas.microsoft.com/office/drawing/2010/main" val="0"/>
              </a:ext>
            </a:extLst>
          </a:blip>
          <a:srcRect l="32655" t="20042" r="34375" b="24352"/>
          <a:stretch>
            <a:fillRect/>
          </a:stretch>
        </p:blipFill>
        <p:spPr bwMode="auto">
          <a:xfrm>
            <a:off x="6228184" y="2879471"/>
            <a:ext cx="2376264" cy="2244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93136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内容占位符 2"/>
          <p:cNvSpPr>
            <a:spLocks noGrp="1"/>
          </p:cNvSpPr>
          <p:nvPr>
            <p:ph sz="quarter" idx="10"/>
          </p:nvPr>
        </p:nvSpPr>
        <p:spPr/>
        <p:txBody>
          <a:bodyPr/>
          <a:lstStyle/>
          <a:p>
            <a:pPr marL="0" indent="0">
              <a:buNone/>
            </a:pPr>
            <a:r>
              <a:rPr lang="zh-CN" altLang="zh-CN" dirty="0"/>
              <a:t>（</a:t>
            </a:r>
            <a:r>
              <a:rPr lang="en-US" altLang="zh-CN" dirty="0"/>
              <a:t>3</a:t>
            </a:r>
            <a:r>
              <a:rPr lang="zh-CN" altLang="zh-CN" dirty="0"/>
              <a:t>）单击“确定”按钮，即可在当前工作表中插入图表，如图所示。</a:t>
            </a:r>
          </a:p>
          <a:p>
            <a:pPr marL="0" indent="0"/>
            <a:endParaRPr lang="en-US" altLang="zh-CN" dirty="0"/>
          </a:p>
        </p:txBody>
      </p:sp>
      <p:sp>
        <p:nvSpPr>
          <p:cNvPr id="2" name="文本占位符 1"/>
          <p:cNvSpPr>
            <a:spLocks noGrp="1"/>
          </p:cNvSpPr>
          <p:nvPr>
            <p:ph type="body" sz="quarter" idx="11"/>
          </p:nvPr>
        </p:nvSpPr>
        <p:spPr/>
        <p:txBody>
          <a:bodyPr/>
          <a:lstStyle/>
          <a:p>
            <a:r>
              <a:rPr lang="en-US" altLang="zh-CN" dirty="0"/>
              <a:t>4.4.1</a:t>
            </a:r>
            <a:r>
              <a:rPr lang="zh-CN" altLang="zh-CN" dirty="0"/>
              <a:t>　创建图表 </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4.4</a:t>
            </a:r>
            <a:r>
              <a:rPr lang="zh-CN" altLang="zh-CN" dirty="0"/>
              <a:t>　图表的应用</a:t>
            </a:r>
            <a:endParaRPr lang="zh-CN" altLang="en-US" dirty="0"/>
          </a:p>
        </p:txBody>
      </p:sp>
      <p:sp>
        <p:nvSpPr>
          <p:cNvPr id="4" name="Rectangle 2"/>
          <p:cNvSpPr>
            <a:spLocks noChangeArrowheads="1"/>
          </p:cNvSpPr>
          <p:nvPr/>
        </p:nvSpPr>
        <p:spPr bwMode="auto">
          <a:xfrm>
            <a:off x="1691680" y="185167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21" name="图片 80" descr="说明: IMG_256"/>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691679" y="1851670"/>
            <a:ext cx="5552799" cy="280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9049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内容占位符 2"/>
          <p:cNvSpPr>
            <a:spLocks noGrp="1"/>
          </p:cNvSpPr>
          <p:nvPr>
            <p:ph sz="quarter" idx="10"/>
          </p:nvPr>
        </p:nvSpPr>
        <p:spPr/>
        <p:txBody>
          <a:bodyPr>
            <a:noAutofit/>
          </a:bodyPr>
          <a:lstStyle/>
          <a:p>
            <a:pPr marL="0" indent="0">
              <a:buNone/>
            </a:pPr>
            <a:r>
              <a:rPr lang="zh-CN" altLang="zh-CN" dirty="0"/>
              <a:t>根据数据对象创建的图表由许多部分组成，如图所示。</a:t>
            </a:r>
          </a:p>
        </p:txBody>
      </p:sp>
      <p:sp>
        <p:nvSpPr>
          <p:cNvPr id="2" name="文本占位符 1"/>
          <p:cNvSpPr>
            <a:spLocks noGrp="1"/>
          </p:cNvSpPr>
          <p:nvPr>
            <p:ph type="body" sz="quarter" idx="11"/>
          </p:nvPr>
        </p:nvSpPr>
        <p:spPr/>
        <p:txBody>
          <a:bodyPr/>
          <a:lstStyle/>
          <a:p>
            <a:r>
              <a:rPr lang="en-US" altLang="zh-CN" dirty="0"/>
              <a:t>4.4.2</a:t>
            </a:r>
            <a:r>
              <a:rPr lang="zh-CN" altLang="zh-CN" dirty="0"/>
              <a:t>　编辑图表</a:t>
            </a:r>
          </a:p>
          <a:p>
            <a:endParaRPr lang="zh-CN" altLang="en-US" dirty="0"/>
          </a:p>
        </p:txBody>
      </p:sp>
      <p:sp>
        <p:nvSpPr>
          <p:cNvPr id="3" name="文本占位符 2"/>
          <p:cNvSpPr>
            <a:spLocks noGrp="1"/>
          </p:cNvSpPr>
          <p:nvPr>
            <p:ph type="body" sz="quarter" idx="12"/>
          </p:nvPr>
        </p:nvSpPr>
        <p:spPr/>
        <p:txBody>
          <a:bodyPr/>
          <a:lstStyle/>
          <a:p>
            <a:r>
              <a:rPr lang="en-US" altLang="zh-CN" dirty="0"/>
              <a:t>4.4</a:t>
            </a:r>
            <a:r>
              <a:rPr lang="zh-CN" altLang="zh-CN" dirty="0"/>
              <a:t>　图表的应用</a:t>
            </a:r>
            <a:endParaRPr lang="zh-CN" altLang="en-US" dirty="0"/>
          </a:p>
        </p:txBody>
      </p:sp>
      <p:pic>
        <p:nvPicPr>
          <p:cNvPr id="31746" name="图片 80" descr="说明: IMG_256"/>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404206" y="1851670"/>
            <a:ext cx="5832090" cy="2974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5550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内容占位符 2"/>
          <p:cNvSpPr>
            <a:spLocks noGrp="1"/>
          </p:cNvSpPr>
          <p:nvPr>
            <p:ph sz="quarter" idx="10"/>
          </p:nvPr>
        </p:nvSpPr>
        <p:spPr/>
        <p:txBody>
          <a:bodyPr>
            <a:noAutofit/>
          </a:bodyPr>
          <a:lstStyle/>
          <a:p>
            <a:pPr marL="0" indent="0">
              <a:buNone/>
            </a:pPr>
            <a:r>
              <a:rPr lang="zh-CN" altLang="zh-CN" dirty="0"/>
              <a:t>● 图表标题：是整个图表的名称，位于图表的顶端，如“成绩比较图”。</a:t>
            </a:r>
          </a:p>
          <a:p>
            <a:pPr marL="0" indent="0">
              <a:buNone/>
            </a:pPr>
            <a:r>
              <a:rPr lang="zh-CN" altLang="zh-CN" dirty="0"/>
              <a:t>● 数值轴标题：是数值轴的名称，如图中的</a:t>
            </a:r>
            <a:r>
              <a:rPr lang="en-US" altLang="zh-CN" dirty="0"/>
              <a:t>Y</a:t>
            </a:r>
            <a:r>
              <a:rPr lang="zh-CN" altLang="zh-CN" dirty="0"/>
              <a:t>轴代表的分数。</a:t>
            </a:r>
          </a:p>
          <a:p>
            <a:pPr marL="0" indent="0">
              <a:buNone/>
            </a:pPr>
            <a:r>
              <a:rPr lang="zh-CN" altLang="zh-CN" dirty="0"/>
              <a:t>● 分类轴标题：是分类轴的名称，如图中的</a:t>
            </a:r>
            <a:r>
              <a:rPr lang="en-US" altLang="zh-CN" dirty="0"/>
              <a:t>X</a:t>
            </a:r>
            <a:r>
              <a:rPr lang="zh-CN" altLang="zh-CN" dirty="0"/>
              <a:t>轴代表的姓名。</a:t>
            </a:r>
          </a:p>
          <a:p>
            <a:pPr marL="0" indent="0">
              <a:buNone/>
            </a:pPr>
            <a:r>
              <a:rPr lang="zh-CN" altLang="zh-CN" dirty="0"/>
              <a:t>● 图例：标明图表中各种颜色所对应的含义。如图的右侧图例中不同颜色代表不同的科目。</a:t>
            </a:r>
          </a:p>
        </p:txBody>
      </p:sp>
      <p:sp>
        <p:nvSpPr>
          <p:cNvPr id="2" name="文本占位符 1"/>
          <p:cNvSpPr>
            <a:spLocks noGrp="1"/>
          </p:cNvSpPr>
          <p:nvPr>
            <p:ph type="body" sz="quarter" idx="11"/>
          </p:nvPr>
        </p:nvSpPr>
        <p:spPr/>
        <p:txBody>
          <a:bodyPr/>
          <a:lstStyle/>
          <a:p>
            <a:r>
              <a:rPr lang="en-US" altLang="zh-CN" dirty="0"/>
              <a:t>4.4.2</a:t>
            </a:r>
            <a:r>
              <a:rPr lang="zh-CN" altLang="zh-CN" dirty="0"/>
              <a:t>　编辑图表</a:t>
            </a:r>
          </a:p>
          <a:p>
            <a:endParaRPr lang="zh-CN" altLang="en-US" dirty="0"/>
          </a:p>
        </p:txBody>
      </p:sp>
      <p:sp>
        <p:nvSpPr>
          <p:cNvPr id="3" name="文本占位符 2"/>
          <p:cNvSpPr>
            <a:spLocks noGrp="1"/>
          </p:cNvSpPr>
          <p:nvPr>
            <p:ph type="body" sz="quarter" idx="12"/>
          </p:nvPr>
        </p:nvSpPr>
        <p:spPr/>
        <p:txBody>
          <a:bodyPr/>
          <a:lstStyle/>
          <a:p>
            <a:r>
              <a:rPr lang="en-US" altLang="zh-CN" dirty="0"/>
              <a:t>4.4</a:t>
            </a:r>
            <a:r>
              <a:rPr lang="zh-CN" altLang="zh-CN" dirty="0"/>
              <a:t>　图表的应用</a:t>
            </a:r>
            <a:endParaRPr lang="zh-CN" altLang="en-US" dirty="0"/>
          </a:p>
        </p:txBody>
      </p:sp>
    </p:spTree>
    <p:extLst>
      <p:ext uri="{BB962C8B-B14F-4D97-AF65-F5344CB8AC3E}">
        <p14:creationId xmlns:p14="http://schemas.microsoft.com/office/powerpoint/2010/main" val="14516391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内容占位符 2"/>
          <p:cNvSpPr>
            <a:spLocks noGrp="1"/>
          </p:cNvSpPr>
          <p:nvPr>
            <p:ph sz="quarter" idx="10"/>
          </p:nvPr>
        </p:nvSpPr>
        <p:spPr/>
        <p:txBody>
          <a:bodyPr>
            <a:noAutofit/>
          </a:bodyPr>
          <a:lstStyle/>
          <a:p>
            <a:pPr marL="0" indent="0">
              <a:buNone/>
            </a:pPr>
            <a:r>
              <a:rPr lang="zh-CN" altLang="zh-CN" sz="2000" dirty="0"/>
              <a:t>● 图表区：整个图表就是图表区。</a:t>
            </a:r>
          </a:p>
          <a:p>
            <a:pPr marL="0" indent="0">
              <a:buNone/>
            </a:pPr>
            <a:r>
              <a:rPr lang="zh-CN" altLang="zh-CN" sz="2000" dirty="0"/>
              <a:t>● 绘图区：图表中图所在的区域，位于图表的中间，如图中的柱形图。</a:t>
            </a:r>
          </a:p>
          <a:p>
            <a:pPr marL="0" indent="0">
              <a:buNone/>
            </a:pPr>
            <a:r>
              <a:rPr lang="zh-CN" altLang="zh-CN" sz="2000" dirty="0"/>
              <a:t>● 数据系列：绘图区中各数据量图形系列，如图中的柱状图形系列。</a:t>
            </a:r>
          </a:p>
          <a:p>
            <a:pPr marL="0" indent="0">
              <a:buNone/>
            </a:pPr>
            <a:r>
              <a:rPr lang="zh-CN" altLang="zh-CN" sz="2000" dirty="0"/>
              <a:t>对图表的编辑就是对组成图表的各部分进行编辑操作。当图表创建好以后，功能区将出现图表工具的“设计”选项卡，如</a:t>
            </a:r>
            <a:r>
              <a:rPr lang="zh-CN" altLang="en-US" sz="2000" dirty="0"/>
              <a:t>下</a:t>
            </a:r>
            <a:r>
              <a:rPr lang="zh-CN" altLang="zh-CN" sz="2000" dirty="0"/>
              <a:t>图所示。用户可以改变图表类型、修改数据源、改变图表布局、更改图表样式、改变图表位置等。</a:t>
            </a:r>
          </a:p>
          <a:p>
            <a:pPr marL="0" indent="0">
              <a:buNone/>
            </a:pPr>
            <a:endParaRPr lang="en-US" altLang="zh-CN" sz="2000" dirty="0"/>
          </a:p>
        </p:txBody>
      </p:sp>
      <p:sp>
        <p:nvSpPr>
          <p:cNvPr id="2" name="文本占位符 1"/>
          <p:cNvSpPr>
            <a:spLocks noGrp="1"/>
          </p:cNvSpPr>
          <p:nvPr>
            <p:ph type="body" sz="quarter" idx="11"/>
          </p:nvPr>
        </p:nvSpPr>
        <p:spPr/>
        <p:txBody>
          <a:bodyPr/>
          <a:lstStyle/>
          <a:p>
            <a:r>
              <a:rPr lang="en-US" altLang="zh-CN" dirty="0"/>
              <a:t>4.4.2</a:t>
            </a:r>
            <a:r>
              <a:rPr lang="zh-CN" altLang="zh-CN" dirty="0"/>
              <a:t>　编辑图表</a:t>
            </a:r>
          </a:p>
          <a:p>
            <a:endParaRPr lang="zh-CN" altLang="en-US" dirty="0"/>
          </a:p>
        </p:txBody>
      </p:sp>
      <p:sp>
        <p:nvSpPr>
          <p:cNvPr id="3" name="文本占位符 2"/>
          <p:cNvSpPr>
            <a:spLocks noGrp="1"/>
          </p:cNvSpPr>
          <p:nvPr>
            <p:ph type="body" sz="quarter" idx="12"/>
          </p:nvPr>
        </p:nvSpPr>
        <p:spPr/>
        <p:txBody>
          <a:bodyPr/>
          <a:lstStyle/>
          <a:p>
            <a:r>
              <a:rPr lang="en-US" altLang="zh-CN" dirty="0"/>
              <a:t>4.4</a:t>
            </a:r>
            <a:r>
              <a:rPr lang="zh-CN" altLang="zh-CN" dirty="0"/>
              <a:t>　图表的应用</a:t>
            </a:r>
            <a:endParaRPr lang="zh-CN" altLang="en-US" dirty="0"/>
          </a:p>
        </p:txBody>
      </p:sp>
      <p:pic>
        <p:nvPicPr>
          <p:cNvPr id="32770" name="图片 12" descr="说明: IMG_256"/>
          <p:cNvPicPr>
            <a:picLocks noChangeAspect="1" noChangeArrowheads="1"/>
          </p:cNvPicPr>
          <p:nvPr/>
        </p:nvPicPr>
        <p:blipFill>
          <a:blip r:embed="rId2">
            <a:lum bright="-6000" contrast="12000"/>
            <a:grayscl/>
            <a:extLst>
              <a:ext uri="{28A0092B-C50C-407E-A947-70E740481C1C}">
                <a14:useLocalDpi xmlns:a14="http://schemas.microsoft.com/office/drawing/2010/main" val="0"/>
              </a:ext>
            </a:extLst>
          </a:blip>
          <a:srcRect/>
          <a:stretch>
            <a:fillRect/>
          </a:stretch>
        </p:blipFill>
        <p:spPr bwMode="auto">
          <a:xfrm>
            <a:off x="551109" y="3435846"/>
            <a:ext cx="8038585" cy="108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52579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内容占位符 2"/>
          <p:cNvSpPr>
            <a:spLocks noGrp="1"/>
          </p:cNvSpPr>
          <p:nvPr>
            <p:ph sz="quarter" idx="10"/>
          </p:nvPr>
        </p:nvSpPr>
        <p:spPr/>
        <p:txBody>
          <a:bodyPr/>
          <a:lstStyle/>
          <a:p>
            <a:pPr marL="0" indent="0">
              <a:buNone/>
            </a:pPr>
            <a:r>
              <a:rPr lang="en-US" altLang="zh-CN" sz="2400" dirty="0"/>
              <a:t>1</a:t>
            </a:r>
            <a:r>
              <a:rPr lang="zh-CN" altLang="zh-CN" sz="2400" dirty="0"/>
              <a:t>．改变图表大小</a:t>
            </a:r>
          </a:p>
          <a:p>
            <a:pPr marL="0" indent="0">
              <a:buNone/>
            </a:pPr>
            <a:r>
              <a:rPr lang="zh-CN" altLang="zh-CN" sz="2400" dirty="0"/>
              <a:t>当图表太小时，有些内容无法显示出来，用户可以通过如下步骤改变图表大小。</a:t>
            </a:r>
          </a:p>
          <a:p>
            <a:pPr marL="0" indent="0">
              <a:buNone/>
            </a:pPr>
            <a:r>
              <a:rPr lang="zh-CN" altLang="zh-CN" sz="2400" dirty="0"/>
              <a:t>（</a:t>
            </a:r>
            <a:r>
              <a:rPr lang="en-US" altLang="zh-CN" sz="2400" dirty="0"/>
              <a:t>1</a:t>
            </a:r>
            <a:r>
              <a:rPr lang="zh-CN" altLang="zh-CN" sz="2400" dirty="0"/>
              <a:t>）单击图表区选中图表。</a:t>
            </a:r>
          </a:p>
          <a:p>
            <a:pPr marL="0" indent="0">
              <a:buNone/>
            </a:pPr>
            <a:r>
              <a:rPr lang="zh-CN" altLang="zh-CN" sz="2400" dirty="0"/>
              <a:t>（</a:t>
            </a:r>
            <a:r>
              <a:rPr lang="en-US" altLang="zh-CN" sz="2400" dirty="0"/>
              <a:t>2</a:t>
            </a:r>
            <a:r>
              <a:rPr lang="zh-CN" altLang="zh-CN" sz="2400" dirty="0"/>
              <a:t>）</a:t>
            </a:r>
            <a:r>
              <a:rPr lang="zh-CN" altLang="en-US" dirty="0"/>
              <a:t>移动光标到</a:t>
            </a:r>
            <a:r>
              <a:rPr lang="en-US" altLang="zh-CN" dirty="0"/>
              <a:t>4</a:t>
            </a:r>
            <a:r>
              <a:rPr lang="zh-CN" altLang="en-US" dirty="0"/>
              <a:t>个角或</a:t>
            </a:r>
            <a:r>
              <a:rPr lang="en-US" altLang="zh-CN" dirty="0"/>
              <a:t>4</a:t>
            </a:r>
            <a:r>
              <a:rPr lang="zh-CN" altLang="en-US" dirty="0"/>
              <a:t>条边的中心位置，按住鼠标左键拖动，即可调整图表的大小。</a:t>
            </a:r>
            <a:endParaRPr lang="zh-CN" altLang="zh-CN" sz="2400" dirty="0"/>
          </a:p>
        </p:txBody>
      </p:sp>
      <p:sp>
        <p:nvSpPr>
          <p:cNvPr id="2" name="文本占位符 1"/>
          <p:cNvSpPr>
            <a:spLocks noGrp="1"/>
          </p:cNvSpPr>
          <p:nvPr>
            <p:ph type="body" sz="quarter" idx="11"/>
          </p:nvPr>
        </p:nvSpPr>
        <p:spPr/>
        <p:txBody>
          <a:bodyPr/>
          <a:lstStyle/>
          <a:p>
            <a:r>
              <a:rPr lang="en-US" altLang="zh-CN" dirty="0"/>
              <a:t>4.4.2</a:t>
            </a:r>
            <a:r>
              <a:rPr lang="zh-CN" altLang="zh-CN" dirty="0"/>
              <a:t>　编辑图表</a:t>
            </a:r>
          </a:p>
          <a:p>
            <a:endParaRPr lang="zh-CN" altLang="en-US" dirty="0"/>
          </a:p>
        </p:txBody>
      </p:sp>
      <p:sp>
        <p:nvSpPr>
          <p:cNvPr id="3" name="文本占位符 2"/>
          <p:cNvSpPr>
            <a:spLocks noGrp="1"/>
          </p:cNvSpPr>
          <p:nvPr>
            <p:ph type="body" sz="quarter" idx="12"/>
          </p:nvPr>
        </p:nvSpPr>
        <p:spPr/>
        <p:txBody>
          <a:bodyPr/>
          <a:lstStyle/>
          <a:p>
            <a:r>
              <a:rPr lang="en-US" altLang="zh-CN" dirty="0"/>
              <a:t>4.4</a:t>
            </a:r>
            <a:r>
              <a:rPr lang="zh-CN" altLang="zh-CN" dirty="0"/>
              <a:t>　图表的应用</a:t>
            </a:r>
            <a:endParaRPr lang="zh-CN" altLang="en-US" dirty="0"/>
          </a:p>
        </p:txBody>
      </p:sp>
    </p:spTree>
    <p:extLst>
      <p:ext uri="{BB962C8B-B14F-4D97-AF65-F5344CB8AC3E}">
        <p14:creationId xmlns:p14="http://schemas.microsoft.com/office/powerpoint/2010/main" val="41244481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内容占位符 2"/>
          <p:cNvSpPr>
            <a:spLocks noGrp="1"/>
          </p:cNvSpPr>
          <p:nvPr>
            <p:ph sz="quarter" idx="10"/>
          </p:nvPr>
        </p:nvSpPr>
        <p:spPr/>
        <p:txBody>
          <a:bodyPr/>
          <a:lstStyle/>
          <a:p>
            <a:pPr marL="0" indent="0">
              <a:buNone/>
            </a:pPr>
            <a:r>
              <a:rPr lang="en-US" altLang="zh-CN" sz="2400" dirty="0"/>
              <a:t>2</a:t>
            </a:r>
            <a:r>
              <a:rPr lang="zh-CN" altLang="zh-CN" sz="2400" dirty="0"/>
              <a:t>．改变图表类型</a:t>
            </a:r>
          </a:p>
          <a:p>
            <a:pPr marL="0" indent="0">
              <a:buNone/>
            </a:pPr>
            <a:r>
              <a:rPr lang="zh-CN" altLang="zh-CN" sz="2400" dirty="0"/>
              <a:t>操作步骤如下。</a:t>
            </a:r>
          </a:p>
          <a:p>
            <a:pPr marL="0" indent="0">
              <a:buNone/>
            </a:pPr>
            <a:r>
              <a:rPr lang="zh-CN" altLang="zh-CN" sz="2400" dirty="0"/>
              <a:t>（</a:t>
            </a:r>
            <a:r>
              <a:rPr lang="en-US" altLang="zh-CN" sz="2400" dirty="0"/>
              <a:t>1</a:t>
            </a:r>
            <a:r>
              <a:rPr lang="zh-CN" altLang="zh-CN" sz="2400" dirty="0"/>
              <a:t>）选中图表。</a:t>
            </a:r>
          </a:p>
          <a:p>
            <a:pPr marL="0" indent="0">
              <a:buNone/>
            </a:pPr>
            <a:r>
              <a:rPr lang="zh-CN" altLang="zh-CN" sz="2400" dirty="0"/>
              <a:t>（</a:t>
            </a:r>
            <a:r>
              <a:rPr lang="en-US" altLang="zh-CN" sz="2400" dirty="0"/>
              <a:t>2</a:t>
            </a:r>
            <a:r>
              <a:rPr lang="zh-CN" altLang="zh-CN" sz="2400" dirty="0"/>
              <a:t>）</a:t>
            </a:r>
            <a:r>
              <a:rPr lang="zh-CN" altLang="en-US" dirty="0"/>
              <a:t>单击图表工具 “设计”选项卡的“类型”工具组中的“更改图表类型”按钮，弹出“更改图表类型”对话框，在对话框中重新选择新的图表子类型。</a:t>
            </a:r>
            <a:endParaRPr lang="zh-CN" altLang="zh-CN" sz="2400" dirty="0"/>
          </a:p>
        </p:txBody>
      </p:sp>
      <p:sp>
        <p:nvSpPr>
          <p:cNvPr id="2" name="文本占位符 1"/>
          <p:cNvSpPr>
            <a:spLocks noGrp="1"/>
          </p:cNvSpPr>
          <p:nvPr>
            <p:ph type="body" sz="quarter" idx="11"/>
          </p:nvPr>
        </p:nvSpPr>
        <p:spPr/>
        <p:txBody>
          <a:bodyPr/>
          <a:lstStyle/>
          <a:p>
            <a:r>
              <a:rPr lang="en-US" altLang="zh-CN" dirty="0"/>
              <a:t>4.4.2</a:t>
            </a:r>
            <a:r>
              <a:rPr lang="zh-CN" altLang="zh-CN" dirty="0"/>
              <a:t>　编辑图表</a:t>
            </a:r>
          </a:p>
          <a:p>
            <a:endParaRPr lang="zh-CN" altLang="en-US" dirty="0"/>
          </a:p>
        </p:txBody>
      </p:sp>
      <p:sp>
        <p:nvSpPr>
          <p:cNvPr id="3" name="文本占位符 2"/>
          <p:cNvSpPr>
            <a:spLocks noGrp="1"/>
          </p:cNvSpPr>
          <p:nvPr>
            <p:ph type="body" sz="quarter" idx="12"/>
          </p:nvPr>
        </p:nvSpPr>
        <p:spPr/>
        <p:txBody>
          <a:bodyPr/>
          <a:lstStyle/>
          <a:p>
            <a:r>
              <a:rPr lang="en-US" altLang="zh-CN" dirty="0"/>
              <a:t>4.4</a:t>
            </a:r>
            <a:r>
              <a:rPr lang="zh-CN" altLang="zh-CN" dirty="0"/>
              <a:t>　图表的应用</a:t>
            </a:r>
            <a:endParaRPr lang="zh-CN" altLang="en-US" dirty="0"/>
          </a:p>
        </p:txBody>
      </p:sp>
    </p:spTree>
    <p:extLst>
      <p:ext uri="{BB962C8B-B14F-4D97-AF65-F5344CB8AC3E}">
        <p14:creationId xmlns:p14="http://schemas.microsoft.com/office/powerpoint/2010/main" val="2715774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内容占位符 2"/>
          <p:cNvSpPr>
            <a:spLocks noGrp="1"/>
          </p:cNvSpPr>
          <p:nvPr>
            <p:ph sz="quarter" idx="10"/>
          </p:nvPr>
        </p:nvSpPr>
        <p:spPr/>
        <p:txBody>
          <a:bodyPr/>
          <a:lstStyle/>
          <a:p>
            <a:pPr marL="0" indent="0">
              <a:buNone/>
            </a:pPr>
            <a:r>
              <a:rPr lang="en-US" altLang="zh-CN" sz="2400" dirty="0"/>
              <a:t>3</a:t>
            </a:r>
            <a:r>
              <a:rPr lang="zh-CN" altLang="zh-CN" sz="2400" dirty="0"/>
              <a:t>．修改数据源</a:t>
            </a:r>
          </a:p>
          <a:p>
            <a:pPr marL="0" indent="0">
              <a:buNone/>
            </a:pPr>
            <a:r>
              <a:rPr lang="zh-CN" altLang="zh-CN" sz="2400" dirty="0"/>
              <a:t>要改变数据源，操作步骤如下。</a:t>
            </a:r>
          </a:p>
          <a:p>
            <a:pPr marL="0" indent="0">
              <a:buNone/>
            </a:pPr>
            <a:r>
              <a:rPr lang="zh-CN" altLang="zh-CN" sz="2400" dirty="0"/>
              <a:t>（</a:t>
            </a:r>
            <a:r>
              <a:rPr lang="en-US" altLang="zh-CN" sz="2400" dirty="0"/>
              <a:t>1</a:t>
            </a:r>
            <a:r>
              <a:rPr lang="zh-CN" altLang="zh-CN" sz="2400" dirty="0"/>
              <a:t>）</a:t>
            </a:r>
            <a:r>
              <a:rPr lang="zh-CN" altLang="en-US" dirty="0"/>
              <a:t>选中图表区，单击“设计”选项卡的“数据”工具组中的“选择数据”按钮，在弹出的“选择数据源”对话框中修改数据源，如图</a:t>
            </a:r>
            <a:r>
              <a:rPr lang="zh-CN" altLang="zh-CN" sz="2400" dirty="0"/>
              <a:t>所示。</a:t>
            </a:r>
            <a:r>
              <a:rPr lang="en-US" altLang="zh-CN" sz="2400" dirty="0"/>
              <a:t> </a:t>
            </a:r>
            <a:endParaRPr lang="zh-CN" altLang="zh-CN" sz="2400" dirty="0"/>
          </a:p>
        </p:txBody>
      </p:sp>
      <p:sp>
        <p:nvSpPr>
          <p:cNvPr id="2" name="文本占位符 1"/>
          <p:cNvSpPr>
            <a:spLocks noGrp="1"/>
          </p:cNvSpPr>
          <p:nvPr>
            <p:ph type="body" sz="quarter" idx="11"/>
          </p:nvPr>
        </p:nvSpPr>
        <p:spPr/>
        <p:txBody>
          <a:bodyPr/>
          <a:lstStyle/>
          <a:p>
            <a:r>
              <a:rPr lang="en-US" altLang="zh-CN" dirty="0"/>
              <a:t>4.4.2</a:t>
            </a:r>
            <a:r>
              <a:rPr lang="zh-CN" altLang="zh-CN" dirty="0"/>
              <a:t>　编辑图表</a:t>
            </a:r>
          </a:p>
          <a:p>
            <a:endParaRPr lang="zh-CN" altLang="en-US" dirty="0"/>
          </a:p>
        </p:txBody>
      </p:sp>
      <p:sp>
        <p:nvSpPr>
          <p:cNvPr id="3" name="文本占位符 2"/>
          <p:cNvSpPr>
            <a:spLocks noGrp="1"/>
          </p:cNvSpPr>
          <p:nvPr>
            <p:ph type="body" sz="quarter" idx="12"/>
          </p:nvPr>
        </p:nvSpPr>
        <p:spPr/>
        <p:txBody>
          <a:bodyPr/>
          <a:lstStyle/>
          <a:p>
            <a:r>
              <a:rPr lang="en-US" altLang="zh-CN" dirty="0"/>
              <a:t>4.4</a:t>
            </a:r>
            <a:r>
              <a:rPr lang="zh-CN" altLang="zh-CN" dirty="0"/>
              <a:t>　图表的应用</a:t>
            </a:r>
            <a:endParaRPr lang="zh-CN" altLang="en-US" dirty="0"/>
          </a:p>
        </p:txBody>
      </p:sp>
      <p:pic>
        <p:nvPicPr>
          <p:cNvPr id="10242" name="图片 1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2859782"/>
            <a:ext cx="4248472" cy="212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98923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内容占位符 2"/>
          <p:cNvSpPr>
            <a:spLocks noGrp="1"/>
          </p:cNvSpPr>
          <p:nvPr>
            <p:ph sz="quarter" idx="10"/>
          </p:nvPr>
        </p:nvSpPr>
        <p:spPr/>
        <p:txBody>
          <a:bodyPr>
            <a:noAutofit/>
          </a:bodyPr>
          <a:lstStyle/>
          <a:p>
            <a:pPr marL="0" indent="0">
              <a:buNone/>
            </a:pPr>
            <a:r>
              <a:rPr lang="en-US" altLang="zh-CN" dirty="0"/>
              <a:t>3</a:t>
            </a:r>
            <a:r>
              <a:rPr lang="zh-CN" altLang="zh-CN" dirty="0"/>
              <a:t>．修改数据源</a:t>
            </a:r>
          </a:p>
          <a:p>
            <a:pPr marL="0" indent="0">
              <a:buNone/>
            </a:pPr>
            <a:r>
              <a:rPr lang="zh-CN" altLang="zh-CN" dirty="0"/>
              <a:t>要改变数据源，操作步骤如下。</a:t>
            </a:r>
          </a:p>
          <a:p>
            <a:pPr marL="0" indent="0" fontAlgn="ctr">
              <a:buNone/>
            </a:pPr>
            <a:r>
              <a:rPr lang="zh-CN" altLang="zh-CN" dirty="0"/>
              <a:t>（</a:t>
            </a:r>
            <a:r>
              <a:rPr lang="en-US" altLang="zh-CN" dirty="0"/>
              <a:t>2</a:t>
            </a:r>
            <a:r>
              <a:rPr lang="zh-CN" altLang="zh-CN" dirty="0"/>
              <a:t>）</a:t>
            </a:r>
            <a:r>
              <a:rPr lang="zh-CN" altLang="en-US" dirty="0"/>
              <a:t>在“选择数据源”对话框中的“图表数据区域”中，“</a:t>
            </a:r>
            <a:r>
              <a:rPr lang="en-US" altLang="zh-CN" dirty="0"/>
              <a:t>=</a:t>
            </a:r>
            <a:r>
              <a:rPr lang="zh-CN" altLang="en-US" dirty="0"/>
              <a:t>图表</a:t>
            </a:r>
            <a:r>
              <a:rPr lang="en-US" altLang="zh-CN" dirty="0"/>
              <a:t>!$B$1:$B$10,</a:t>
            </a:r>
            <a:r>
              <a:rPr lang="zh-CN" altLang="en-US" dirty="0"/>
              <a:t>图表</a:t>
            </a:r>
            <a:r>
              <a:rPr lang="en-US" altLang="zh-CN" dirty="0"/>
              <a:t>!$D$1:$F$10”</a:t>
            </a:r>
            <a:r>
              <a:rPr lang="zh-CN" altLang="en-US" dirty="0"/>
              <a:t>表示当前的数据源是“图表”工作表中的</a:t>
            </a:r>
            <a:r>
              <a:rPr lang="en-US" altLang="zh-CN" dirty="0"/>
              <a:t>B1</a:t>
            </a:r>
            <a:r>
              <a:rPr lang="zh-CN" altLang="en-US" dirty="0"/>
              <a:t>：</a:t>
            </a:r>
            <a:r>
              <a:rPr lang="en-US" altLang="zh-CN" dirty="0"/>
              <a:t>B10</a:t>
            </a:r>
            <a:r>
              <a:rPr lang="zh-CN" altLang="en-US" dirty="0"/>
              <a:t>和</a:t>
            </a:r>
            <a:r>
              <a:rPr lang="en-US" altLang="zh-CN" dirty="0"/>
              <a:t>D1:F10</a:t>
            </a:r>
            <a:r>
              <a:rPr lang="zh-CN" altLang="en-US" dirty="0"/>
              <a:t>单元格区域。当其反白显示时，可以直接在工作表中选择新的数据源将其替换。也可以单击      按钮，然后在工作表中重新选择数据源，再单击     按钮，回到“选择数据源”对话框中，最后单击“确定”按钮。</a:t>
            </a:r>
            <a:endParaRPr lang="zh-CN" altLang="zh-CN" dirty="0"/>
          </a:p>
        </p:txBody>
      </p:sp>
      <p:sp>
        <p:nvSpPr>
          <p:cNvPr id="2" name="文本占位符 1"/>
          <p:cNvSpPr>
            <a:spLocks noGrp="1"/>
          </p:cNvSpPr>
          <p:nvPr>
            <p:ph type="body" sz="quarter" idx="11"/>
          </p:nvPr>
        </p:nvSpPr>
        <p:spPr/>
        <p:txBody>
          <a:bodyPr/>
          <a:lstStyle/>
          <a:p>
            <a:r>
              <a:rPr lang="en-US" altLang="zh-CN" dirty="0"/>
              <a:t>4.4.2</a:t>
            </a:r>
            <a:r>
              <a:rPr lang="zh-CN" altLang="zh-CN" dirty="0"/>
              <a:t>　编辑图表</a:t>
            </a:r>
          </a:p>
          <a:p>
            <a:endParaRPr lang="zh-CN" altLang="en-US" dirty="0"/>
          </a:p>
        </p:txBody>
      </p:sp>
      <p:sp>
        <p:nvSpPr>
          <p:cNvPr id="3" name="文本占位符 2"/>
          <p:cNvSpPr>
            <a:spLocks noGrp="1"/>
          </p:cNvSpPr>
          <p:nvPr>
            <p:ph type="body" sz="quarter" idx="12"/>
          </p:nvPr>
        </p:nvSpPr>
        <p:spPr/>
        <p:txBody>
          <a:bodyPr/>
          <a:lstStyle/>
          <a:p>
            <a:r>
              <a:rPr lang="en-US" altLang="zh-CN" dirty="0"/>
              <a:t>4.4</a:t>
            </a:r>
            <a:r>
              <a:rPr lang="zh-CN" altLang="zh-CN" dirty="0"/>
              <a:t>　图表的应用</a:t>
            </a:r>
            <a:endParaRPr lang="zh-CN" altLang="en-US" dirty="0"/>
          </a:p>
        </p:txBody>
      </p:sp>
      <p:pic>
        <p:nvPicPr>
          <p:cNvPr id="33794" name="图片 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867894"/>
            <a:ext cx="432048"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图片 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3507854"/>
            <a:ext cx="432048"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5933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内容占位符 2"/>
          <p:cNvSpPr>
            <a:spLocks noGrp="1"/>
          </p:cNvSpPr>
          <p:nvPr>
            <p:ph sz="quarter" idx="10"/>
          </p:nvPr>
        </p:nvSpPr>
        <p:spPr>
          <a:xfrm>
            <a:off x="505074" y="1265296"/>
            <a:ext cx="8531422" cy="390525"/>
          </a:xfrm>
        </p:spPr>
        <p:txBody>
          <a:bodyPr>
            <a:normAutofit fontScale="25000" lnSpcReduction="20000"/>
          </a:bodyPr>
          <a:lstStyle/>
          <a:p>
            <a:pPr marL="0" indent="0">
              <a:buNone/>
            </a:pPr>
            <a:r>
              <a:rPr lang="zh-CN" altLang="zh-CN" sz="9600" dirty="0"/>
              <a:t>（</a:t>
            </a:r>
            <a:r>
              <a:rPr lang="en-US" altLang="zh-CN" sz="9600" dirty="0"/>
              <a:t>3</a:t>
            </a:r>
            <a:r>
              <a:rPr lang="zh-CN" altLang="zh-CN" sz="9600" dirty="0"/>
              <a:t>）数据编辑栏</a:t>
            </a:r>
          </a:p>
          <a:p>
            <a:pPr marL="0" indent="0">
              <a:buNone/>
            </a:pPr>
            <a:r>
              <a:rPr lang="zh-CN" altLang="zh-CN" sz="8000" dirty="0"/>
              <a:t>数据编辑栏是</a:t>
            </a:r>
            <a:r>
              <a:rPr lang="en-US" altLang="zh-CN" sz="8000" dirty="0"/>
              <a:t>Excel</a:t>
            </a:r>
            <a:r>
              <a:rPr lang="zh-CN" altLang="zh-CN" sz="8000" dirty="0"/>
              <a:t>所特有的，用来输入或编辑单元格的数据、公式或函数。数据编辑栏包括名称框、按钮组、编辑框</a:t>
            </a:r>
            <a:r>
              <a:rPr lang="en-US" altLang="zh-CN" sz="8000" dirty="0"/>
              <a:t>3</a:t>
            </a:r>
            <a:r>
              <a:rPr lang="zh-CN" altLang="zh-CN" sz="8000" dirty="0"/>
              <a:t>部分。</a:t>
            </a:r>
          </a:p>
          <a:p>
            <a:r>
              <a:rPr lang="zh-CN" altLang="zh-CN" sz="8000" dirty="0"/>
              <a:t>名称框：是当前活动单元格的地址或区域左上角单元格的名称。</a:t>
            </a:r>
          </a:p>
          <a:p>
            <a:pPr fontAlgn="ctr"/>
            <a:r>
              <a:rPr lang="zh-CN" altLang="zh-CN" sz="8000" dirty="0"/>
              <a:t>按钮组：当对某个单元格进行编辑时，按钮组会显示为</a:t>
            </a:r>
            <a:r>
              <a:rPr lang="en-US" altLang="zh-CN" sz="8000" dirty="0"/>
              <a:t>             </a:t>
            </a:r>
            <a:r>
              <a:rPr lang="zh-CN" altLang="zh-CN" sz="8000" dirty="0"/>
              <a:t>，</a:t>
            </a:r>
            <a:r>
              <a:rPr lang="zh-CN" altLang="en-US" sz="8000" dirty="0"/>
              <a:t>分别是</a:t>
            </a:r>
            <a:r>
              <a:rPr lang="en-US" altLang="zh-CN" sz="8000" dirty="0"/>
              <a:t> </a:t>
            </a:r>
            <a:r>
              <a:rPr lang="zh-CN" altLang="zh-CN" sz="8000" dirty="0"/>
              <a:t>取消编辑</a:t>
            </a:r>
            <a:r>
              <a:rPr lang="zh-CN" altLang="en-US" sz="8000" dirty="0"/>
              <a:t>、</a:t>
            </a:r>
            <a:r>
              <a:rPr lang="zh-CN" altLang="zh-CN" sz="8000" dirty="0"/>
              <a:t>确认编辑</a:t>
            </a:r>
            <a:r>
              <a:rPr lang="zh-CN" altLang="en-US" sz="8000" dirty="0"/>
              <a:t>、</a:t>
            </a:r>
            <a:r>
              <a:rPr lang="zh-CN" altLang="zh-CN" sz="8000" dirty="0"/>
              <a:t>“插入函数”</a:t>
            </a:r>
            <a:r>
              <a:rPr lang="zh-CN" altLang="en-US" sz="8000" dirty="0"/>
              <a:t>按钮</a:t>
            </a:r>
            <a:r>
              <a:rPr lang="zh-CN" altLang="zh-CN" sz="8000" dirty="0"/>
              <a:t>。</a:t>
            </a:r>
          </a:p>
          <a:p>
            <a:r>
              <a:rPr lang="zh-CN" altLang="zh-CN" sz="8000" dirty="0"/>
              <a:t>编辑框：显示当前活动单元格中的内容。在一个单元格内输入内容或公式时，可以在编辑区内看到输入情况，也可以在编辑区中输入、修改或删除当前单元格的内容。当用户双击单元格或按</a:t>
            </a:r>
            <a:r>
              <a:rPr lang="en-US" altLang="zh-CN" sz="8000" dirty="0"/>
              <a:t>  </a:t>
            </a:r>
            <a:r>
              <a:rPr lang="zh-CN" altLang="zh-CN" sz="8000" dirty="0"/>
              <a:t>【</a:t>
            </a:r>
            <a:r>
              <a:rPr lang="en-US" altLang="zh-CN" sz="8000" dirty="0"/>
              <a:t>F2</a:t>
            </a:r>
            <a:r>
              <a:rPr lang="zh-CN" altLang="zh-CN" sz="8000" dirty="0"/>
              <a:t>】键时，可以直接在单元格中修改当前单元格的内容。</a:t>
            </a:r>
          </a:p>
        </p:txBody>
      </p:sp>
      <p:sp>
        <p:nvSpPr>
          <p:cNvPr id="2" name="文本占位符 1"/>
          <p:cNvSpPr>
            <a:spLocks noGrp="1"/>
          </p:cNvSpPr>
          <p:nvPr>
            <p:ph type="body" sz="quarter" idx="11"/>
          </p:nvPr>
        </p:nvSpPr>
        <p:spPr/>
        <p:txBody>
          <a:bodyPr/>
          <a:lstStyle/>
          <a:p>
            <a:r>
              <a:rPr lang="zh-CN" altLang="en-US" dirty="0"/>
              <a:t>操作界面的认识</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4.1</a:t>
            </a:r>
            <a:r>
              <a:rPr lang="zh-CN" altLang="zh-CN" dirty="0"/>
              <a:t>　</a:t>
            </a:r>
            <a:r>
              <a:rPr lang="en-US" altLang="zh-CN" dirty="0"/>
              <a:t>Excel 2016</a:t>
            </a:r>
            <a:r>
              <a:rPr lang="zh-CN" altLang="zh-CN" dirty="0"/>
              <a:t>的概述</a:t>
            </a:r>
            <a:endParaRPr lang="zh-CN" altLang="en-US" dirty="0"/>
          </a:p>
        </p:txBody>
      </p:sp>
      <p:pic>
        <p:nvPicPr>
          <p:cNvPr id="10245" name="Picture 2" descr="../../AppData/Roaming/Tencent/Users/380869815/QQ/WinTemp/RichOle/9$894DZIS5SLWLRKAK5$%60HE.pn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6732240" y="2535622"/>
            <a:ext cx="95284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87107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内容占位符 2"/>
          <p:cNvSpPr>
            <a:spLocks noGrp="1"/>
          </p:cNvSpPr>
          <p:nvPr>
            <p:ph sz="quarter" idx="10"/>
          </p:nvPr>
        </p:nvSpPr>
        <p:spPr/>
        <p:txBody>
          <a:bodyPr/>
          <a:lstStyle/>
          <a:p>
            <a:pPr marL="0" indent="0">
              <a:buNone/>
              <a:defRPr/>
            </a:pPr>
            <a:r>
              <a:rPr lang="en-US" altLang="zh-CN" sz="2400" dirty="0"/>
              <a:t>3</a:t>
            </a:r>
            <a:r>
              <a:rPr lang="zh-CN" altLang="zh-CN" sz="2400" dirty="0"/>
              <a:t>．修改数据源</a:t>
            </a:r>
          </a:p>
          <a:p>
            <a:pPr marL="0" indent="0">
              <a:buNone/>
              <a:defRPr/>
            </a:pPr>
            <a:r>
              <a:rPr lang="zh-CN" altLang="zh-CN" sz="2400" dirty="0"/>
              <a:t>修改数据源还有以下两种方法。</a:t>
            </a:r>
            <a:endParaRPr lang="en-US" altLang="zh-CN" sz="2400" dirty="0"/>
          </a:p>
          <a:p>
            <a:pPr marL="0" indent="0">
              <a:buNone/>
              <a:defRPr/>
            </a:pPr>
            <a:r>
              <a:rPr lang="zh-CN" altLang="zh-CN" sz="2400" dirty="0"/>
              <a:t>①</a:t>
            </a:r>
            <a:r>
              <a:rPr lang="zh-CN" altLang="en-US" dirty="0"/>
              <a:t>删除数据系列。将图例项（系列）中的语文系列选中，单击“删除”按钮，可以删除该系列，与此同时，图表也发生变化，如图所示。</a:t>
            </a:r>
            <a:endParaRPr lang="zh-CN" altLang="zh-CN" sz="2400" dirty="0"/>
          </a:p>
        </p:txBody>
      </p:sp>
      <p:sp>
        <p:nvSpPr>
          <p:cNvPr id="2" name="文本占位符 1"/>
          <p:cNvSpPr>
            <a:spLocks noGrp="1"/>
          </p:cNvSpPr>
          <p:nvPr>
            <p:ph type="body" sz="quarter" idx="11"/>
          </p:nvPr>
        </p:nvSpPr>
        <p:spPr/>
        <p:txBody>
          <a:bodyPr/>
          <a:lstStyle/>
          <a:p>
            <a:r>
              <a:rPr lang="en-US" altLang="zh-CN" dirty="0"/>
              <a:t>4.4.2</a:t>
            </a:r>
            <a:r>
              <a:rPr lang="zh-CN" altLang="zh-CN" dirty="0"/>
              <a:t>　编辑图表</a:t>
            </a:r>
          </a:p>
          <a:p>
            <a:endParaRPr lang="zh-CN" altLang="en-US" dirty="0"/>
          </a:p>
        </p:txBody>
      </p:sp>
      <p:sp>
        <p:nvSpPr>
          <p:cNvPr id="3" name="文本占位符 2"/>
          <p:cNvSpPr>
            <a:spLocks noGrp="1"/>
          </p:cNvSpPr>
          <p:nvPr>
            <p:ph type="body" sz="quarter" idx="12"/>
          </p:nvPr>
        </p:nvSpPr>
        <p:spPr/>
        <p:txBody>
          <a:bodyPr/>
          <a:lstStyle/>
          <a:p>
            <a:r>
              <a:rPr lang="en-US" altLang="zh-CN" dirty="0"/>
              <a:t>4.4</a:t>
            </a:r>
            <a:r>
              <a:rPr lang="zh-CN" altLang="zh-CN" dirty="0"/>
              <a:t>　图表的应用</a:t>
            </a:r>
            <a:endParaRPr lang="zh-CN" altLang="en-US" dirty="0"/>
          </a:p>
        </p:txBody>
      </p:sp>
      <p:pic>
        <p:nvPicPr>
          <p:cNvPr id="34818" name="图片 14" descr="说明: IMG_256"/>
          <p:cNvPicPr>
            <a:picLocks noChangeAspect="1" noChangeArrowheads="1"/>
          </p:cNvPicPr>
          <p:nvPr/>
        </p:nvPicPr>
        <p:blipFill>
          <a:blip r:embed="rId2">
            <a:extLst>
              <a:ext uri="{28A0092B-C50C-407E-A947-70E740481C1C}">
                <a14:useLocalDpi xmlns:a14="http://schemas.microsoft.com/office/drawing/2010/main" val="0"/>
              </a:ext>
            </a:extLst>
          </a:blip>
          <a:srcRect l="528" r="772"/>
          <a:stretch>
            <a:fillRect/>
          </a:stretch>
        </p:blipFill>
        <p:spPr bwMode="auto">
          <a:xfrm>
            <a:off x="2339752" y="2931789"/>
            <a:ext cx="4320480" cy="220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79100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内容占位符 2"/>
          <p:cNvSpPr>
            <a:spLocks noGrp="1"/>
          </p:cNvSpPr>
          <p:nvPr>
            <p:ph sz="quarter" idx="10"/>
          </p:nvPr>
        </p:nvSpPr>
        <p:spPr/>
        <p:txBody>
          <a:bodyPr/>
          <a:lstStyle/>
          <a:p>
            <a:pPr marL="0" indent="0">
              <a:buNone/>
              <a:defRPr/>
            </a:pPr>
            <a:r>
              <a:rPr lang="en-US" altLang="zh-CN" sz="2400" dirty="0"/>
              <a:t>3</a:t>
            </a:r>
            <a:r>
              <a:rPr lang="zh-CN" altLang="zh-CN" sz="2400" dirty="0"/>
              <a:t>．修改数据源</a:t>
            </a:r>
          </a:p>
          <a:p>
            <a:pPr marL="0" indent="0">
              <a:buNone/>
              <a:defRPr/>
            </a:pPr>
            <a:r>
              <a:rPr lang="zh-CN" altLang="zh-CN" sz="2400" dirty="0"/>
              <a:t>修改数据源还有以下两种方法。</a:t>
            </a:r>
            <a:endParaRPr lang="en-US" altLang="zh-CN" sz="2400" dirty="0"/>
          </a:p>
          <a:p>
            <a:pPr marL="0" indent="0">
              <a:buNone/>
              <a:defRPr/>
            </a:pPr>
            <a:r>
              <a:rPr lang="zh-CN" altLang="zh-CN" sz="2400" dirty="0"/>
              <a:t>② 增加数据系列：单击图例项（系列）中的“添加”按钮，弹出“编辑数据系列”对话框，如图所示。</a:t>
            </a:r>
          </a:p>
        </p:txBody>
      </p:sp>
      <p:sp>
        <p:nvSpPr>
          <p:cNvPr id="2" name="文本占位符 1"/>
          <p:cNvSpPr>
            <a:spLocks noGrp="1"/>
          </p:cNvSpPr>
          <p:nvPr>
            <p:ph type="body" sz="quarter" idx="11"/>
          </p:nvPr>
        </p:nvSpPr>
        <p:spPr/>
        <p:txBody>
          <a:bodyPr/>
          <a:lstStyle/>
          <a:p>
            <a:r>
              <a:rPr lang="en-US" altLang="zh-CN" dirty="0"/>
              <a:t>4.4.2</a:t>
            </a:r>
            <a:r>
              <a:rPr lang="zh-CN" altLang="zh-CN" dirty="0"/>
              <a:t>　编辑图表</a:t>
            </a:r>
          </a:p>
          <a:p>
            <a:endParaRPr lang="zh-CN" altLang="en-US" dirty="0"/>
          </a:p>
        </p:txBody>
      </p:sp>
      <p:sp>
        <p:nvSpPr>
          <p:cNvPr id="3" name="文本占位符 2"/>
          <p:cNvSpPr>
            <a:spLocks noGrp="1"/>
          </p:cNvSpPr>
          <p:nvPr>
            <p:ph type="body" sz="quarter" idx="12"/>
          </p:nvPr>
        </p:nvSpPr>
        <p:spPr/>
        <p:txBody>
          <a:bodyPr/>
          <a:lstStyle/>
          <a:p>
            <a:r>
              <a:rPr lang="en-US" altLang="zh-CN" dirty="0"/>
              <a:t>4.4</a:t>
            </a:r>
            <a:r>
              <a:rPr lang="zh-CN" altLang="zh-CN" dirty="0"/>
              <a:t>　图表的应用</a:t>
            </a:r>
            <a:endParaRPr lang="zh-CN" altLang="en-US" dirty="0"/>
          </a:p>
        </p:txBody>
      </p:sp>
      <p:pic>
        <p:nvPicPr>
          <p:cNvPr id="35842" name="图片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3003797"/>
            <a:ext cx="3456384" cy="2119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36358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内容占位符 2"/>
          <p:cNvSpPr>
            <a:spLocks noGrp="1"/>
          </p:cNvSpPr>
          <p:nvPr>
            <p:ph sz="quarter" idx="10"/>
          </p:nvPr>
        </p:nvSpPr>
        <p:spPr/>
        <p:txBody>
          <a:bodyPr>
            <a:noAutofit/>
          </a:bodyPr>
          <a:lstStyle/>
          <a:p>
            <a:pPr marL="0" indent="0">
              <a:buNone/>
              <a:defRPr/>
            </a:pPr>
            <a:r>
              <a:rPr lang="en-US" altLang="zh-CN" dirty="0"/>
              <a:t>3</a:t>
            </a:r>
            <a:r>
              <a:rPr lang="zh-CN" altLang="zh-CN" dirty="0"/>
              <a:t>．修改数据源</a:t>
            </a:r>
          </a:p>
          <a:p>
            <a:pPr marL="0" indent="0">
              <a:buNone/>
              <a:defRPr/>
            </a:pPr>
            <a:r>
              <a:rPr lang="zh-CN" altLang="zh-CN" dirty="0"/>
              <a:t>修改数据源还有以下两种方法。</a:t>
            </a:r>
            <a:endParaRPr lang="en-US" altLang="zh-CN" dirty="0"/>
          </a:p>
          <a:p>
            <a:pPr marL="0" indent="0">
              <a:buNone/>
              <a:defRPr/>
            </a:pPr>
            <a:r>
              <a:rPr lang="zh-CN" altLang="zh-CN" dirty="0"/>
              <a:t>在系列名称中，利用鼠标在工作表中选择语文所在的单元格，即</a:t>
            </a:r>
            <a:r>
              <a:rPr lang="en-US" altLang="zh-CN" dirty="0"/>
              <a:t>D1</a:t>
            </a:r>
            <a:r>
              <a:rPr lang="zh-CN" altLang="zh-CN" dirty="0"/>
              <a:t>，用户也可以直接输入“语文”或“语文成绩”，这也是数据系列名称的修改方法；在系列值中，利用鼠标在工作表中选择下面的数据区域，即</a:t>
            </a:r>
            <a:r>
              <a:rPr lang="en-US" altLang="zh-CN" dirty="0"/>
              <a:t>D2</a:t>
            </a:r>
            <a:r>
              <a:rPr lang="zh-CN" altLang="zh-CN" dirty="0"/>
              <a:t>∶</a:t>
            </a:r>
            <a:r>
              <a:rPr lang="en-US" altLang="zh-CN" dirty="0"/>
              <a:t>D10</a:t>
            </a:r>
            <a:r>
              <a:rPr lang="zh-CN" altLang="zh-CN" dirty="0"/>
              <a:t>，如图中系列名称与系列值都是单元格与单元格区域的绝对地址引用表示。最后单击“确定”按钮，便可实现数据系列的增加。</a:t>
            </a:r>
          </a:p>
        </p:txBody>
      </p:sp>
      <p:sp>
        <p:nvSpPr>
          <p:cNvPr id="2" name="文本占位符 1"/>
          <p:cNvSpPr>
            <a:spLocks noGrp="1"/>
          </p:cNvSpPr>
          <p:nvPr>
            <p:ph type="body" sz="quarter" idx="11"/>
          </p:nvPr>
        </p:nvSpPr>
        <p:spPr/>
        <p:txBody>
          <a:bodyPr/>
          <a:lstStyle/>
          <a:p>
            <a:r>
              <a:rPr lang="en-US" altLang="zh-CN" dirty="0"/>
              <a:t>4.4.2</a:t>
            </a:r>
            <a:r>
              <a:rPr lang="zh-CN" altLang="zh-CN" dirty="0"/>
              <a:t>　编辑图表</a:t>
            </a:r>
          </a:p>
          <a:p>
            <a:endParaRPr lang="zh-CN" altLang="en-US" dirty="0"/>
          </a:p>
        </p:txBody>
      </p:sp>
      <p:sp>
        <p:nvSpPr>
          <p:cNvPr id="3" name="文本占位符 2"/>
          <p:cNvSpPr>
            <a:spLocks noGrp="1"/>
          </p:cNvSpPr>
          <p:nvPr>
            <p:ph type="body" sz="quarter" idx="12"/>
          </p:nvPr>
        </p:nvSpPr>
        <p:spPr/>
        <p:txBody>
          <a:bodyPr/>
          <a:lstStyle/>
          <a:p>
            <a:r>
              <a:rPr lang="en-US" altLang="zh-CN" dirty="0"/>
              <a:t>4.4</a:t>
            </a:r>
            <a:r>
              <a:rPr lang="zh-CN" altLang="zh-CN" dirty="0"/>
              <a:t>　图表的应用</a:t>
            </a:r>
            <a:endParaRPr lang="zh-CN" altLang="en-US" dirty="0"/>
          </a:p>
        </p:txBody>
      </p:sp>
      <p:pic>
        <p:nvPicPr>
          <p:cNvPr id="36866" name="图片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606518"/>
            <a:ext cx="2376264" cy="1389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79374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内容占位符 2"/>
          <p:cNvSpPr>
            <a:spLocks noGrp="1"/>
          </p:cNvSpPr>
          <p:nvPr>
            <p:ph sz="quarter" idx="10"/>
          </p:nvPr>
        </p:nvSpPr>
        <p:spPr>
          <a:xfrm>
            <a:off x="505074" y="1131590"/>
            <a:ext cx="5651102" cy="1080120"/>
          </a:xfrm>
        </p:spPr>
        <p:txBody>
          <a:bodyPr/>
          <a:lstStyle/>
          <a:p>
            <a:pPr marL="0" indent="0">
              <a:buNone/>
              <a:defRPr/>
            </a:pPr>
            <a:r>
              <a:rPr lang="en-US" altLang="zh-CN" sz="2400" dirty="0"/>
              <a:t>4</a:t>
            </a:r>
            <a:r>
              <a:rPr lang="zh-CN" altLang="zh-CN" sz="2400" dirty="0"/>
              <a:t>．修改图表选项</a:t>
            </a:r>
          </a:p>
          <a:p>
            <a:pPr marL="0" indent="0">
              <a:buNone/>
              <a:defRPr/>
            </a:pPr>
            <a:r>
              <a:rPr lang="zh-CN" altLang="zh-CN" sz="2400" dirty="0"/>
              <a:t>如果用户要修改图表标题、图例位置或网格线等内容，就要在“图表选项”列表中修改，操作步骤如下。</a:t>
            </a:r>
          </a:p>
          <a:p>
            <a:pPr marL="0" indent="0" fontAlgn="ctr">
              <a:buNone/>
              <a:defRPr/>
            </a:pPr>
            <a:r>
              <a:rPr lang="zh-CN" altLang="zh-CN" sz="2400" dirty="0"/>
              <a:t>（</a:t>
            </a:r>
            <a:r>
              <a:rPr lang="en-US" altLang="zh-CN" sz="2400" dirty="0"/>
              <a:t>1</a:t>
            </a:r>
            <a:r>
              <a:rPr lang="zh-CN" altLang="zh-CN" sz="2400" dirty="0"/>
              <a:t>）</a:t>
            </a:r>
            <a:r>
              <a:rPr lang="zh-CN" altLang="en-US" dirty="0"/>
              <a:t>选中图表区，单击“设计”选项卡的“图表布局”工具组中的“快速布局”的按钮，出现图中所示的“图表选项”列表。</a:t>
            </a:r>
          </a:p>
        </p:txBody>
      </p:sp>
      <p:sp>
        <p:nvSpPr>
          <p:cNvPr id="2" name="文本占位符 1"/>
          <p:cNvSpPr>
            <a:spLocks noGrp="1"/>
          </p:cNvSpPr>
          <p:nvPr>
            <p:ph type="body" sz="quarter" idx="11"/>
          </p:nvPr>
        </p:nvSpPr>
        <p:spPr/>
        <p:txBody>
          <a:bodyPr/>
          <a:lstStyle/>
          <a:p>
            <a:r>
              <a:rPr lang="en-US" altLang="zh-CN" dirty="0"/>
              <a:t>4.4.2</a:t>
            </a:r>
            <a:r>
              <a:rPr lang="zh-CN" altLang="zh-CN" dirty="0"/>
              <a:t>　编辑图表</a:t>
            </a:r>
          </a:p>
          <a:p>
            <a:endParaRPr lang="zh-CN" altLang="en-US" dirty="0"/>
          </a:p>
        </p:txBody>
      </p:sp>
      <p:sp>
        <p:nvSpPr>
          <p:cNvPr id="3" name="文本占位符 2"/>
          <p:cNvSpPr>
            <a:spLocks noGrp="1"/>
          </p:cNvSpPr>
          <p:nvPr>
            <p:ph type="body" sz="quarter" idx="12"/>
          </p:nvPr>
        </p:nvSpPr>
        <p:spPr/>
        <p:txBody>
          <a:bodyPr/>
          <a:lstStyle/>
          <a:p>
            <a:r>
              <a:rPr lang="en-US" altLang="zh-CN" dirty="0"/>
              <a:t>4.4</a:t>
            </a:r>
            <a:r>
              <a:rPr lang="zh-CN" altLang="zh-CN" dirty="0"/>
              <a:t>　图表的应用</a:t>
            </a:r>
            <a:endParaRPr lang="zh-CN" altLang="en-US" dirty="0"/>
          </a:p>
        </p:txBody>
      </p:sp>
      <p:pic>
        <p:nvPicPr>
          <p:cNvPr id="37890" name="图片 1"/>
          <p:cNvPicPr>
            <a:picLocks noChangeAspect="1" noChangeArrowheads="1"/>
          </p:cNvPicPr>
          <p:nvPr/>
        </p:nvPicPr>
        <p:blipFill>
          <a:blip r:embed="rId2">
            <a:extLst>
              <a:ext uri="{28A0092B-C50C-407E-A947-70E740481C1C}">
                <a14:useLocalDpi xmlns:a14="http://schemas.microsoft.com/office/drawing/2010/main" val="0"/>
              </a:ext>
            </a:extLst>
          </a:blip>
          <a:srcRect t="648" r="86635" b="65790"/>
          <a:stretch>
            <a:fillRect/>
          </a:stretch>
        </p:blipFill>
        <p:spPr bwMode="auto">
          <a:xfrm>
            <a:off x="6012160" y="987326"/>
            <a:ext cx="2664296" cy="376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14057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内容占位符 2"/>
          <p:cNvSpPr>
            <a:spLocks noGrp="1"/>
          </p:cNvSpPr>
          <p:nvPr>
            <p:ph sz="quarter" idx="10"/>
          </p:nvPr>
        </p:nvSpPr>
        <p:spPr/>
        <p:txBody>
          <a:bodyPr/>
          <a:lstStyle/>
          <a:p>
            <a:pPr marL="0" indent="0">
              <a:buNone/>
              <a:defRPr/>
            </a:pPr>
            <a:r>
              <a:rPr lang="en-US" altLang="zh-CN" sz="2400" dirty="0"/>
              <a:t>4</a:t>
            </a:r>
            <a:r>
              <a:rPr lang="zh-CN" altLang="zh-CN" sz="2400" dirty="0"/>
              <a:t>．修改图表选项</a:t>
            </a:r>
          </a:p>
          <a:p>
            <a:pPr marL="0" indent="0">
              <a:buNone/>
              <a:defRPr/>
            </a:pPr>
            <a:r>
              <a:rPr lang="zh-CN" altLang="zh-CN" sz="2400" dirty="0"/>
              <a:t>（</a:t>
            </a:r>
            <a:r>
              <a:rPr lang="en-US" altLang="zh-CN" sz="2400" dirty="0"/>
              <a:t>2</a:t>
            </a:r>
            <a:r>
              <a:rPr lang="zh-CN" altLang="zh-CN" sz="2400" dirty="0"/>
              <a:t>）选择“布局</a:t>
            </a:r>
            <a:r>
              <a:rPr lang="en-US" altLang="zh-CN" sz="2400" dirty="0"/>
              <a:t>9</a:t>
            </a:r>
            <a:r>
              <a:rPr lang="zh-CN" altLang="zh-CN" sz="2400" dirty="0"/>
              <a:t>”，图表的样式增加了坐标轴的标题，修改标题后，图表如图所示。</a:t>
            </a:r>
          </a:p>
        </p:txBody>
      </p:sp>
      <p:sp>
        <p:nvSpPr>
          <p:cNvPr id="2" name="文本占位符 1"/>
          <p:cNvSpPr>
            <a:spLocks noGrp="1"/>
          </p:cNvSpPr>
          <p:nvPr>
            <p:ph type="body" sz="quarter" idx="11"/>
          </p:nvPr>
        </p:nvSpPr>
        <p:spPr/>
        <p:txBody>
          <a:bodyPr/>
          <a:lstStyle/>
          <a:p>
            <a:r>
              <a:rPr lang="en-US" altLang="zh-CN" dirty="0"/>
              <a:t>4.4.2</a:t>
            </a:r>
            <a:r>
              <a:rPr lang="zh-CN" altLang="zh-CN" dirty="0"/>
              <a:t>　编辑图表</a:t>
            </a:r>
          </a:p>
          <a:p>
            <a:endParaRPr lang="zh-CN" altLang="en-US" dirty="0"/>
          </a:p>
        </p:txBody>
      </p:sp>
      <p:sp>
        <p:nvSpPr>
          <p:cNvPr id="3" name="文本占位符 2"/>
          <p:cNvSpPr>
            <a:spLocks noGrp="1"/>
          </p:cNvSpPr>
          <p:nvPr>
            <p:ph type="body" sz="quarter" idx="12"/>
          </p:nvPr>
        </p:nvSpPr>
        <p:spPr/>
        <p:txBody>
          <a:bodyPr/>
          <a:lstStyle/>
          <a:p>
            <a:r>
              <a:rPr lang="en-US" altLang="zh-CN" dirty="0"/>
              <a:t>4.4</a:t>
            </a:r>
            <a:r>
              <a:rPr lang="zh-CN" altLang="zh-CN" dirty="0"/>
              <a:t>　图表的应用</a:t>
            </a:r>
            <a:endParaRPr lang="zh-CN" altLang="en-US" dirty="0"/>
          </a:p>
        </p:txBody>
      </p:sp>
      <p:pic>
        <p:nvPicPr>
          <p:cNvPr id="38914" name="图片 17" descr="说明: IMG_2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1" y="2499742"/>
            <a:ext cx="4715451" cy="230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46258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内容占位符 2"/>
          <p:cNvSpPr>
            <a:spLocks noGrp="1"/>
          </p:cNvSpPr>
          <p:nvPr>
            <p:ph sz="quarter" idx="10"/>
          </p:nvPr>
        </p:nvSpPr>
        <p:spPr/>
        <p:txBody>
          <a:bodyPr/>
          <a:lstStyle/>
          <a:p>
            <a:pPr marL="0" indent="0">
              <a:buNone/>
              <a:defRPr/>
            </a:pPr>
            <a:r>
              <a:rPr lang="en-US" altLang="zh-CN" sz="2400" dirty="0"/>
              <a:t>5</a:t>
            </a:r>
            <a:r>
              <a:rPr lang="zh-CN" altLang="zh-CN" sz="2400" dirty="0"/>
              <a:t>．更改图表样式</a:t>
            </a:r>
          </a:p>
          <a:p>
            <a:pPr marL="0" indent="0" fontAlgn="ctr">
              <a:buNone/>
              <a:defRPr/>
            </a:pPr>
            <a:r>
              <a:rPr lang="zh-CN" altLang="zh-CN" sz="2400" dirty="0"/>
              <a:t>选择“设计”选项卡“图表样式”工作组的</a:t>
            </a:r>
            <a:r>
              <a:rPr lang="en-US" altLang="zh-CN" sz="2400" dirty="0"/>
              <a:t>    </a:t>
            </a:r>
            <a:r>
              <a:rPr lang="zh-CN" altLang="zh-CN" sz="2400" dirty="0"/>
              <a:t>按钮，出现如图所示的图表样式列表，选择一种样式后，即可看到更改后的效果。</a:t>
            </a:r>
          </a:p>
        </p:txBody>
      </p:sp>
      <p:sp>
        <p:nvSpPr>
          <p:cNvPr id="2" name="文本占位符 1"/>
          <p:cNvSpPr>
            <a:spLocks noGrp="1"/>
          </p:cNvSpPr>
          <p:nvPr>
            <p:ph type="body" sz="quarter" idx="11"/>
          </p:nvPr>
        </p:nvSpPr>
        <p:spPr/>
        <p:txBody>
          <a:bodyPr/>
          <a:lstStyle/>
          <a:p>
            <a:r>
              <a:rPr lang="en-US" altLang="zh-CN" dirty="0"/>
              <a:t>4.4.2</a:t>
            </a:r>
            <a:r>
              <a:rPr lang="zh-CN" altLang="zh-CN" dirty="0"/>
              <a:t>　编辑图表</a:t>
            </a:r>
          </a:p>
          <a:p>
            <a:endParaRPr lang="zh-CN" altLang="en-US" dirty="0"/>
          </a:p>
        </p:txBody>
      </p:sp>
      <p:sp>
        <p:nvSpPr>
          <p:cNvPr id="3" name="文本占位符 2"/>
          <p:cNvSpPr>
            <a:spLocks noGrp="1"/>
          </p:cNvSpPr>
          <p:nvPr>
            <p:ph type="body" sz="quarter" idx="12"/>
          </p:nvPr>
        </p:nvSpPr>
        <p:spPr/>
        <p:txBody>
          <a:bodyPr/>
          <a:lstStyle/>
          <a:p>
            <a:r>
              <a:rPr lang="en-US" altLang="zh-CN" dirty="0"/>
              <a:t>4.4</a:t>
            </a:r>
            <a:r>
              <a:rPr lang="zh-CN" altLang="zh-CN" dirty="0"/>
              <a:t>　图表的应用</a:t>
            </a:r>
            <a:endParaRPr lang="zh-CN" altLang="en-US" dirty="0"/>
          </a:p>
        </p:txBody>
      </p:sp>
      <p:pic>
        <p:nvPicPr>
          <p:cNvPr id="39938" name="图片 2"/>
          <p:cNvPicPr>
            <a:picLocks noChangeAspect="1" noChangeArrowheads="1"/>
          </p:cNvPicPr>
          <p:nvPr/>
        </p:nvPicPr>
        <p:blipFill>
          <a:blip r:embed="rId2">
            <a:extLst>
              <a:ext uri="{28A0092B-C50C-407E-A947-70E740481C1C}">
                <a14:useLocalDpi xmlns:a14="http://schemas.microsoft.com/office/drawing/2010/main" val="0"/>
              </a:ext>
            </a:extLst>
          </a:blip>
          <a:srcRect l="8316" t="3049" r="53740" b="81944"/>
          <a:stretch>
            <a:fillRect/>
          </a:stretch>
        </p:blipFill>
        <p:spPr bwMode="auto">
          <a:xfrm>
            <a:off x="1331640" y="2787774"/>
            <a:ext cx="7098560"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图片 1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1536667"/>
            <a:ext cx="318765" cy="425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37174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内容占位符 2"/>
          <p:cNvSpPr>
            <a:spLocks noGrp="1"/>
          </p:cNvSpPr>
          <p:nvPr>
            <p:ph sz="quarter" idx="10"/>
          </p:nvPr>
        </p:nvSpPr>
        <p:spPr/>
        <p:txBody>
          <a:bodyPr/>
          <a:lstStyle/>
          <a:p>
            <a:pPr marL="0" indent="0">
              <a:buNone/>
              <a:defRPr/>
            </a:pPr>
            <a:r>
              <a:rPr lang="en-US" altLang="zh-CN" sz="2400" dirty="0"/>
              <a:t>6</a:t>
            </a:r>
            <a:r>
              <a:rPr lang="zh-CN" altLang="zh-CN" sz="2400" dirty="0"/>
              <a:t>．修改图表位置</a:t>
            </a:r>
          </a:p>
          <a:p>
            <a:pPr marL="0" indent="0">
              <a:buNone/>
              <a:defRPr/>
            </a:pPr>
            <a:r>
              <a:rPr lang="zh-CN" altLang="zh-CN" sz="2400" dirty="0"/>
              <a:t>如果用户要修改图表的位置，操作步骤如下。</a:t>
            </a:r>
          </a:p>
          <a:p>
            <a:pPr marL="0" indent="0">
              <a:buNone/>
              <a:defRPr/>
            </a:pPr>
            <a:r>
              <a:rPr lang="zh-CN" altLang="zh-CN" sz="2400" dirty="0"/>
              <a:t>（</a:t>
            </a:r>
            <a:r>
              <a:rPr lang="en-US" altLang="zh-CN" sz="2400" dirty="0"/>
              <a:t>1</a:t>
            </a:r>
            <a:r>
              <a:rPr lang="zh-CN" altLang="zh-CN" sz="2400" dirty="0"/>
              <a:t>）选中图表区，选择“设计”选项卡“位置”工作组的“移动图表”命令，弹出“移动图表”对话框，如图所示。</a:t>
            </a:r>
          </a:p>
          <a:p>
            <a:pPr marL="0" indent="0">
              <a:buNone/>
              <a:defRPr/>
            </a:pPr>
            <a:r>
              <a:rPr lang="zh-CN" altLang="zh-CN" sz="2400" dirty="0"/>
              <a:t>（</a:t>
            </a:r>
            <a:r>
              <a:rPr lang="en-US" altLang="zh-CN" sz="2400" dirty="0"/>
              <a:t>2</a:t>
            </a:r>
            <a:r>
              <a:rPr lang="zh-CN" altLang="zh-CN" sz="2400" dirty="0"/>
              <a:t>）用户可以重新选择图表的位置，单击“确定”按钮。</a:t>
            </a:r>
          </a:p>
        </p:txBody>
      </p:sp>
      <p:sp>
        <p:nvSpPr>
          <p:cNvPr id="2" name="文本占位符 1"/>
          <p:cNvSpPr>
            <a:spLocks noGrp="1"/>
          </p:cNvSpPr>
          <p:nvPr>
            <p:ph type="body" sz="quarter" idx="11"/>
          </p:nvPr>
        </p:nvSpPr>
        <p:spPr/>
        <p:txBody>
          <a:bodyPr/>
          <a:lstStyle/>
          <a:p>
            <a:r>
              <a:rPr lang="en-US" altLang="zh-CN" dirty="0"/>
              <a:t>4.4.2</a:t>
            </a:r>
            <a:r>
              <a:rPr lang="zh-CN" altLang="zh-CN" dirty="0"/>
              <a:t>　编辑图表</a:t>
            </a:r>
          </a:p>
          <a:p>
            <a:endParaRPr lang="zh-CN" altLang="en-US" dirty="0"/>
          </a:p>
        </p:txBody>
      </p:sp>
      <p:sp>
        <p:nvSpPr>
          <p:cNvPr id="3" name="文本占位符 2"/>
          <p:cNvSpPr>
            <a:spLocks noGrp="1"/>
          </p:cNvSpPr>
          <p:nvPr>
            <p:ph type="body" sz="quarter" idx="12"/>
          </p:nvPr>
        </p:nvSpPr>
        <p:spPr/>
        <p:txBody>
          <a:bodyPr/>
          <a:lstStyle/>
          <a:p>
            <a:r>
              <a:rPr lang="en-US" altLang="zh-CN" dirty="0"/>
              <a:t>4.4</a:t>
            </a:r>
            <a:r>
              <a:rPr lang="zh-CN" altLang="zh-CN" dirty="0"/>
              <a:t>　图表的应用</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0961" name="图片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3404770"/>
            <a:ext cx="3240360" cy="173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721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内容占位符 2"/>
          <p:cNvSpPr>
            <a:spLocks noGrp="1"/>
          </p:cNvSpPr>
          <p:nvPr>
            <p:ph sz="quarter" idx="10"/>
          </p:nvPr>
        </p:nvSpPr>
        <p:spPr>
          <a:xfrm>
            <a:off x="505074" y="1059582"/>
            <a:ext cx="8459414" cy="390525"/>
          </a:xfrm>
        </p:spPr>
        <p:txBody>
          <a:bodyPr>
            <a:noAutofit/>
          </a:bodyPr>
          <a:lstStyle/>
          <a:p>
            <a:pPr marL="0" indent="0">
              <a:buNone/>
              <a:defRPr/>
            </a:pPr>
            <a:r>
              <a:rPr lang="zh-CN" altLang="zh-CN" sz="2000" dirty="0"/>
              <a:t>图表主要是由文字和图形所构成的，对其进行设置，可以使图表更加美观。</a:t>
            </a:r>
            <a:endParaRPr lang="en-US" altLang="zh-CN" sz="2000" dirty="0"/>
          </a:p>
          <a:p>
            <a:pPr marL="0" indent="0">
              <a:buNone/>
              <a:defRPr/>
            </a:pPr>
            <a:r>
              <a:rPr lang="en-US" altLang="zh-CN" sz="2000" dirty="0"/>
              <a:t>1</a:t>
            </a:r>
            <a:r>
              <a:rPr lang="zh-CN" altLang="zh-CN" sz="2000" dirty="0"/>
              <a:t>．设置字体</a:t>
            </a:r>
          </a:p>
          <a:p>
            <a:pPr marL="0" indent="0">
              <a:buNone/>
              <a:defRPr/>
            </a:pPr>
            <a:r>
              <a:rPr lang="zh-CN" altLang="zh-CN" sz="2000" dirty="0"/>
              <a:t>图表中的文字有图表标题、数值轴和分类轴的标题以及图例文字等，设置字体的操作步骤如下。 </a:t>
            </a:r>
            <a:endParaRPr lang="en-US" altLang="zh-CN" sz="2000" dirty="0"/>
          </a:p>
          <a:p>
            <a:pPr marL="0" indent="0">
              <a:buNone/>
              <a:defRPr/>
            </a:pPr>
            <a:r>
              <a:rPr lang="zh-CN" altLang="zh-CN" sz="2000" dirty="0"/>
              <a:t>（</a:t>
            </a:r>
            <a:r>
              <a:rPr lang="en-US" altLang="zh-CN" sz="2000" dirty="0"/>
              <a:t>1</a:t>
            </a:r>
            <a:r>
              <a:rPr lang="zh-CN" altLang="zh-CN" sz="2000" dirty="0"/>
              <a:t>）选择一个包含文字的图表对象，如图表标题、图例或分类轴等。</a:t>
            </a:r>
          </a:p>
          <a:p>
            <a:pPr marL="0" indent="0">
              <a:buNone/>
              <a:defRPr/>
            </a:pPr>
            <a:r>
              <a:rPr lang="zh-CN" altLang="zh-CN" sz="2000" dirty="0"/>
              <a:t>（</a:t>
            </a:r>
            <a:r>
              <a:rPr lang="en-US" altLang="zh-CN" sz="2000" dirty="0"/>
              <a:t>2</a:t>
            </a:r>
            <a:r>
              <a:rPr lang="zh-CN" altLang="zh-CN" sz="2000" dirty="0"/>
              <a:t>）在选定区域右击，在弹出的快捷菜单中选择“字体”选项，弹出“字体”对话框。</a:t>
            </a:r>
            <a:endParaRPr lang="en-US" altLang="zh-CN" sz="2000" dirty="0"/>
          </a:p>
          <a:p>
            <a:pPr marL="0" indent="0">
              <a:buNone/>
              <a:defRPr/>
            </a:pPr>
            <a:r>
              <a:rPr lang="zh-CN" altLang="zh-CN" sz="2000" dirty="0"/>
              <a:t>（</a:t>
            </a:r>
            <a:r>
              <a:rPr lang="en-US" altLang="zh-CN" sz="2000" dirty="0"/>
              <a:t>3</a:t>
            </a:r>
            <a:r>
              <a:rPr lang="zh-CN" altLang="zh-CN" sz="2000" dirty="0"/>
              <a:t>）在“字体”选项卡与“字符间距”选项卡中，设置新的字体样式与字符间距。</a:t>
            </a:r>
          </a:p>
          <a:p>
            <a:pPr marL="0" indent="0">
              <a:buNone/>
              <a:defRPr/>
            </a:pPr>
            <a:r>
              <a:rPr lang="zh-CN" altLang="zh-CN" sz="2000" dirty="0"/>
              <a:t>（</a:t>
            </a:r>
            <a:r>
              <a:rPr lang="en-US" altLang="zh-CN" sz="2000" dirty="0"/>
              <a:t>4</a:t>
            </a:r>
            <a:r>
              <a:rPr lang="zh-CN" altLang="zh-CN" sz="2000" dirty="0"/>
              <a:t>）单击“确定”按钮。 </a:t>
            </a:r>
          </a:p>
        </p:txBody>
      </p:sp>
      <p:sp>
        <p:nvSpPr>
          <p:cNvPr id="2" name="文本占位符 1"/>
          <p:cNvSpPr>
            <a:spLocks noGrp="1"/>
          </p:cNvSpPr>
          <p:nvPr>
            <p:ph type="body" sz="quarter" idx="11"/>
          </p:nvPr>
        </p:nvSpPr>
        <p:spPr/>
        <p:txBody>
          <a:bodyPr/>
          <a:lstStyle/>
          <a:p>
            <a:r>
              <a:rPr lang="en-US" altLang="zh-CN" dirty="0"/>
              <a:t>4.4.3</a:t>
            </a:r>
            <a:r>
              <a:rPr lang="zh-CN" altLang="zh-CN" dirty="0"/>
              <a:t>　图表格式</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4.4</a:t>
            </a:r>
            <a:r>
              <a:rPr lang="zh-CN" altLang="zh-CN" dirty="0"/>
              <a:t>　图表的应用</a:t>
            </a:r>
            <a:endParaRPr lang="zh-CN" altLang="en-US" dirty="0"/>
          </a:p>
        </p:txBody>
      </p:sp>
    </p:spTree>
    <p:extLst>
      <p:ext uri="{BB962C8B-B14F-4D97-AF65-F5344CB8AC3E}">
        <p14:creationId xmlns:p14="http://schemas.microsoft.com/office/powerpoint/2010/main" val="11067852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内容占位符 2"/>
          <p:cNvSpPr>
            <a:spLocks noGrp="1"/>
          </p:cNvSpPr>
          <p:nvPr>
            <p:ph sz="quarter" idx="10"/>
          </p:nvPr>
        </p:nvSpPr>
        <p:spPr/>
        <p:txBody>
          <a:bodyPr>
            <a:noAutofit/>
          </a:bodyPr>
          <a:lstStyle/>
          <a:p>
            <a:pPr marL="0" indent="0">
              <a:buNone/>
              <a:defRPr/>
            </a:pPr>
            <a:r>
              <a:rPr lang="en-US" altLang="zh-CN" sz="2000" dirty="0"/>
              <a:t>2</a:t>
            </a:r>
            <a:r>
              <a:rPr lang="zh-CN" altLang="zh-CN" sz="2000" dirty="0"/>
              <a:t>．设置背景图案</a:t>
            </a:r>
          </a:p>
          <a:p>
            <a:pPr marL="0" indent="0">
              <a:buNone/>
              <a:defRPr/>
            </a:pPr>
            <a:r>
              <a:rPr lang="en-US" altLang="zh-CN" sz="2000" dirty="0"/>
              <a:t>Excel</a:t>
            </a:r>
            <a:r>
              <a:rPr lang="zh-CN" altLang="zh-CN" sz="2000" dirty="0"/>
              <a:t>的标准类型图表，背景通常是白色的，设置背景图案的操作步骤如下。</a:t>
            </a:r>
          </a:p>
          <a:p>
            <a:pPr marL="0" indent="0">
              <a:buNone/>
              <a:defRPr/>
            </a:pPr>
            <a:r>
              <a:rPr lang="zh-CN" altLang="zh-CN" sz="2000" dirty="0"/>
              <a:t>（</a:t>
            </a:r>
            <a:r>
              <a:rPr lang="en-US" altLang="zh-CN" sz="2000" dirty="0"/>
              <a:t>1</a:t>
            </a:r>
            <a:r>
              <a:rPr lang="zh-CN" altLang="zh-CN" sz="2000" dirty="0"/>
              <a:t>）选中图表对象，如图表区、图例、绘图区或图表标题等对象。</a:t>
            </a:r>
          </a:p>
          <a:p>
            <a:pPr marL="0" indent="0">
              <a:buNone/>
              <a:defRPr/>
            </a:pPr>
            <a:r>
              <a:rPr lang="zh-CN" altLang="zh-CN" sz="2000" dirty="0"/>
              <a:t>（</a:t>
            </a:r>
            <a:r>
              <a:rPr lang="en-US" altLang="zh-CN" sz="2000" dirty="0"/>
              <a:t>2</a:t>
            </a:r>
            <a:r>
              <a:rPr lang="zh-CN" altLang="zh-CN" sz="2000" dirty="0"/>
              <a:t>）在选定区右击，选择与背景图案相关的命令，如“设置图表区格式”、“设置绘图区格式” 、“设置图例格式”或“设置图表标题格式”等，如图所示。</a:t>
            </a:r>
          </a:p>
        </p:txBody>
      </p:sp>
      <p:sp>
        <p:nvSpPr>
          <p:cNvPr id="2" name="文本占位符 1"/>
          <p:cNvSpPr>
            <a:spLocks noGrp="1"/>
          </p:cNvSpPr>
          <p:nvPr>
            <p:ph type="body" sz="quarter" idx="11"/>
          </p:nvPr>
        </p:nvSpPr>
        <p:spPr/>
        <p:txBody>
          <a:bodyPr/>
          <a:lstStyle/>
          <a:p>
            <a:r>
              <a:rPr lang="en-US" altLang="zh-CN" dirty="0"/>
              <a:t>4.4.3</a:t>
            </a:r>
            <a:r>
              <a:rPr lang="zh-CN" altLang="zh-CN" dirty="0"/>
              <a:t>　图表格式</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4.4</a:t>
            </a:r>
            <a:r>
              <a:rPr lang="zh-CN" altLang="zh-CN" dirty="0"/>
              <a:t>　图表的应用</a:t>
            </a:r>
            <a:endParaRPr lang="zh-CN" altLang="en-US" dirty="0"/>
          </a:p>
        </p:txBody>
      </p:sp>
      <p:pic>
        <p:nvPicPr>
          <p:cNvPr id="43010" name="图片 21"/>
          <p:cNvPicPr>
            <a:picLocks noChangeAspect="1" noChangeArrowheads="1"/>
          </p:cNvPicPr>
          <p:nvPr/>
        </p:nvPicPr>
        <p:blipFill>
          <a:blip r:embed="rId2" cstate="print">
            <a:extLst>
              <a:ext uri="{28A0092B-C50C-407E-A947-70E740481C1C}">
                <a14:useLocalDpi xmlns:a14="http://schemas.microsoft.com/office/drawing/2010/main" val="0"/>
              </a:ext>
            </a:extLst>
          </a:blip>
          <a:srcRect t="22302"/>
          <a:stretch>
            <a:fillRect/>
          </a:stretch>
        </p:blipFill>
        <p:spPr bwMode="auto">
          <a:xfrm>
            <a:off x="251520" y="3219822"/>
            <a:ext cx="1962472" cy="18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1" name="图片 22"/>
          <p:cNvPicPr>
            <a:picLocks noChangeAspect="1" noChangeArrowheads="1"/>
          </p:cNvPicPr>
          <p:nvPr/>
        </p:nvPicPr>
        <p:blipFill>
          <a:blip r:embed="rId3" cstate="print">
            <a:extLst>
              <a:ext uri="{28A0092B-C50C-407E-A947-70E740481C1C}">
                <a14:useLocalDpi xmlns:a14="http://schemas.microsoft.com/office/drawing/2010/main" val="0"/>
              </a:ext>
            </a:extLst>
          </a:blip>
          <a:srcRect t="22302"/>
          <a:stretch>
            <a:fillRect/>
          </a:stretch>
        </p:blipFill>
        <p:spPr bwMode="auto">
          <a:xfrm>
            <a:off x="2355689" y="3219822"/>
            <a:ext cx="1962930" cy="18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图片 23"/>
          <p:cNvPicPr>
            <a:picLocks noChangeAspect="1" noChangeArrowheads="1"/>
          </p:cNvPicPr>
          <p:nvPr/>
        </p:nvPicPr>
        <p:blipFill>
          <a:blip r:embed="rId4" cstate="print">
            <a:extLst>
              <a:ext uri="{28A0092B-C50C-407E-A947-70E740481C1C}">
                <a14:useLocalDpi xmlns:a14="http://schemas.microsoft.com/office/drawing/2010/main" val="0"/>
              </a:ext>
            </a:extLst>
          </a:blip>
          <a:srcRect t="22571"/>
          <a:stretch>
            <a:fillRect/>
          </a:stretch>
        </p:blipFill>
        <p:spPr bwMode="auto">
          <a:xfrm>
            <a:off x="4572000" y="3219822"/>
            <a:ext cx="1972614" cy="18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图片 24"/>
          <p:cNvPicPr>
            <a:picLocks noChangeAspect="1" noChangeArrowheads="1"/>
          </p:cNvPicPr>
          <p:nvPr/>
        </p:nvPicPr>
        <p:blipFill>
          <a:blip r:embed="rId5" cstate="print">
            <a:extLst>
              <a:ext uri="{28A0092B-C50C-407E-A947-70E740481C1C}">
                <a14:useLocalDpi xmlns:a14="http://schemas.microsoft.com/office/drawing/2010/main" val="0"/>
              </a:ext>
            </a:extLst>
          </a:blip>
          <a:srcRect t="22421"/>
          <a:stretch>
            <a:fillRect/>
          </a:stretch>
        </p:blipFill>
        <p:spPr bwMode="auto">
          <a:xfrm>
            <a:off x="6797995" y="3219822"/>
            <a:ext cx="1952453" cy="1786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65085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内容占位符 2"/>
          <p:cNvSpPr>
            <a:spLocks noGrp="1"/>
          </p:cNvSpPr>
          <p:nvPr>
            <p:ph sz="quarter" idx="10"/>
          </p:nvPr>
        </p:nvSpPr>
        <p:spPr/>
        <p:txBody>
          <a:bodyPr/>
          <a:lstStyle/>
          <a:p>
            <a:pPr marL="0" indent="0">
              <a:buNone/>
              <a:defRPr/>
            </a:pPr>
            <a:r>
              <a:rPr lang="en-US" altLang="zh-CN" sz="2400" dirty="0"/>
              <a:t>2</a:t>
            </a:r>
            <a:r>
              <a:rPr lang="zh-CN" altLang="zh-CN" sz="2400" dirty="0"/>
              <a:t>．设置背景图案</a:t>
            </a:r>
          </a:p>
          <a:p>
            <a:pPr marL="0" indent="0">
              <a:buNone/>
              <a:defRPr/>
            </a:pPr>
            <a:r>
              <a:rPr lang="zh-CN" altLang="zh-CN" sz="2400" dirty="0"/>
              <a:t>（</a:t>
            </a:r>
            <a:r>
              <a:rPr lang="en-US" altLang="zh-CN" sz="2400" dirty="0"/>
              <a:t>3</a:t>
            </a:r>
            <a:r>
              <a:rPr lang="zh-CN" altLang="zh-CN" sz="2400" dirty="0"/>
              <a:t>）选择“填充”选项卡进行背景图案的设置，设置后的图表如图所示。</a:t>
            </a:r>
          </a:p>
        </p:txBody>
      </p:sp>
      <p:sp>
        <p:nvSpPr>
          <p:cNvPr id="2" name="文本占位符 1"/>
          <p:cNvSpPr>
            <a:spLocks noGrp="1"/>
          </p:cNvSpPr>
          <p:nvPr>
            <p:ph type="body" sz="quarter" idx="11"/>
          </p:nvPr>
        </p:nvSpPr>
        <p:spPr/>
        <p:txBody>
          <a:bodyPr/>
          <a:lstStyle/>
          <a:p>
            <a:r>
              <a:rPr lang="en-US" altLang="zh-CN" dirty="0"/>
              <a:t>4.4.3</a:t>
            </a:r>
            <a:r>
              <a:rPr lang="zh-CN" altLang="zh-CN" dirty="0"/>
              <a:t>　图表格式</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4.4</a:t>
            </a:r>
            <a:r>
              <a:rPr lang="zh-CN" altLang="zh-CN" dirty="0"/>
              <a:t>　图表的应用</a:t>
            </a:r>
            <a:endParaRPr lang="zh-CN" altLang="en-US" dirty="0"/>
          </a:p>
        </p:txBody>
      </p:sp>
      <p:pic>
        <p:nvPicPr>
          <p:cNvPr id="44034" name="图片 25" descr="说明: IMG_2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818" y="2427734"/>
            <a:ext cx="5023925" cy="256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3430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内容占位符 2"/>
          <p:cNvSpPr>
            <a:spLocks noGrp="1"/>
          </p:cNvSpPr>
          <p:nvPr>
            <p:ph sz="quarter" idx="10"/>
          </p:nvPr>
        </p:nvSpPr>
        <p:spPr>
          <a:xfrm>
            <a:off x="505074" y="1265296"/>
            <a:ext cx="8315398" cy="390525"/>
          </a:xfrm>
        </p:spPr>
        <p:txBody>
          <a:bodyPr>
            <a:noAutofit/>
          </a:bodyPr>
          <a:lstStyle/>
          <a:p>
            <a:pPr marL="0" indent="0">
              <a:buNone/>
            </a:pPr>
            <a:r>
              <a:rPr lang="zh-CN" altLang="zh-CN" dirty="0"/>
              <a:t>（</a:t>
            </a:r>
            <a:r>
              <a:rPr lang="en-US" altLang="zh-CN" dirty="0"/>
              <a:t>4</a:t>
            </a:r>
            <a:r>
              <a:rPr lang="zh-CN" altLang="zh-CN" dirty="0"/>
              <a:t>）工作表编辑区</a:t>
            </a:r>
          </a:p>
          <a:p>
            <a:pPr marL="0" indent="0">
              <a:buNone/>
            </a:pPr>
            <a:r>
              <a:rPr lang="en-US" altLang="zh-CN" sz="2000" dirty="0"/>
              <a:t>Excel</a:t>
            </a:r>
            <a:r>
              <a:rPr lang="zh-CN" altLang="en-US" sz="2000" dirty="0"/>
              <a:t>窗口中间的空白网状区域就是工作表编辑区，包括行标、列标、编辑区域、工作表标签及水平和垂直滚动条。默认情况下，打开的新工作簿中有</a:t>
            </a:r>
            <a:r>
              <a:rPr lang="en-US" altLang="zh-CN" sz="2000" dirty="0"/>
              <a:t>1</a:t>
            </a:r>
            <a:r>
              <a:rPr lang="zh-CN" altLang="en-US" sz="2000" dirty="0"/>
              <a:t>张工作表，命名为“</a:t>
            </a:r>
            <a:r>
              <a:rPr lang="en-US" altLang="zh-CN" sz="2000" dirty="0"/>
              <a:t>Sheet1”</a:t>
            </a:r>
            <a:r>
              <a:rPr lang="zh-CN" altLang="en-US" sz="2000" dirty="0"/>
              <a:t>，“</a:t>
            </a:r>
            <a:r>
              <a:rPr lang="en-US" altLang="zh-CN" sz="2000" dirty="0"/>
              <a:t>Sheet1”</a:t>
            </a:r>
            <a:r>
              <a:rPr lang="zh-CN" altLang="en-US" sz="2000" dirty="0"/>
              <a:t>就是当前工作表。如果要增加工作表，可以单击工作表标签右侧的新建工作表“</a:t>
            </a:r>
            <a:r>
              <a:rPr lang="en-US" altLang="zh-CN" sz="2000" dirty="0"/>
              <a:t>+”</a:t>
            </a:r>
            <a:r>
              <a:rPr lang="zh-CN" altLang="en-US" sz="2000" dirty="0"/>
              <a:t>按钮，快速添加新工作表。</a:t>
            </a:r>
            <a:endParaRPr lang="en-US" altLang="zh-CN" sz="2000" dirty="0"/>
          </a:p>
          <a:p>
            <a:pPr marL="0" indent="0">
              <a:buNone/>
            </a:pPr>
            <a:r>
              <a:rPr lang="zh-CN" altLang="zh-CN" dirty="0"/>
              <a:t>（</a:t>
            </a:r>
            <a:r>
              <a:rPr lang="en-US" altLang="zh-CN" dirty="0"/>
              <a:t>5</a:t>
            </a:r>
            <a:r>
              <a:rPr lang="zh-CN" altLang="zh-CN" dirty="0"/>
              <a:t>）状态栏</a:t>
            </a:r>
          </a:p>
          <a:p>
            <a:pPr marL="0" indent="0" fontAlgn="ctr">
              <a:buNone/>
            </a:pPr>
            <a:r>
              <a:rPr lang="zh-CN" altLang="zh-CN" sz="2000" dirty="0"/>
              <a:t>状态栏中的</a:t>
            </a:r>
            <a:r>
              <a:rPr lang="en-US" altLang="zh-CN" sz="2000" dirty="0"/>
              <a:t> </a:t>
            </a:r>
            <a:r>
              <a:rPr lang="zh-CN" altLang="zh-CN" sz="2000" dirty="0"/>
              <a:t>三个按钮分别表示“普通”、“页面布局”和“分页预览”。右侧的显示比例调节工具用于调整文档的显示比例。</a:t>
            </a:r>
          </a:p>
          <a:p>
            <a:pPr marL="0" indent="0" fontAlgn="ctr">
              <a:buNone/>
            </a:pPr>
            <a:endParaRPr lang="zh-CN" altLang="zh-CN" sz="2000" dirty="0"/>
          </a:p>
        </p:txBody>
      </p:sp>
      <p:sp>
        <p:nvSpPr>
          <p:cNvPr id="2" name="文本占位符 1"/>
          <p:cNvSpPr>
            <a:spLocks noGrp="1"/>
          </p:cNvSpPr>
          <p:nvPr>
            <p:ph type="body" sz="quarter" idx="11"/>
          </p:nvPr>
        </p:nvSpPr>
        <p:spPr/>
        <p:txBody>
          <a:bodyPr/>
          <a:lstStyle/>
          <a:p>
            <a:r>
              <a:rPr lang="zh-CN" altLang="en-US" dirty="0"/>
              <a:t>操作界面的认识</a:t>
            </a:r>
            <a:endParaRPr lang="en-US" altLang="zh-CN" dirty="0"/>
          </a:p>
          <a:p>
            <a:endParaRPr lang="zh-CN" altLang="en-US" dirty="0">
              <a:solidFill>
                <a:srgbClr val="0070C0"/>
              </a:solidFill>
              <a:cs typeface="+mn-cs"/>
            </a:endParaRPr>
          </a:p>
        </p:txBody>
      </p:sp>
      <p:sp>
        <p:nvSpPr>
          <p:cNvPr id="3" name="文本占位符 2"/>
          <p:cNvSpPr>
            <a:spLocks noGrp="1"/>
          </p:cNvSpPr>
          <p:nvPr>
            <p:ph type="body" sz="quarter" idx="12"/>
          </p:nvPr>
        </p:nvSpPr>
        <p:spPr/>
        <p:txBody>
          <a:bodyPr/>
          <a:lstStyle/>
          <a:p>
            <a:r>
              <a:rPr lang="en-US" altLang="zh-CN" dirty="0"/>
              <a:t>4.1</a:t>
            </a:r>
            <a:r>
              <a:rPr lang="zh-CN" altLang="zh-CN" dirty="0"/>
              <a:t>　</a:t>
            </a:r>
            <a:r>
              <a:rPr lang="en-US" altLang="zh-CN" dirty="0"/>
              <a:t>Excel 2016</a:t>
            </a:r>
            <a:r>
              <a:rPr lang="zh-CN" altLang="zh-CN" dirty="0"/>
              <a:t>的概述</a:t>
            </a:r>
            <a:endParaRPr lang="zh-CN" altLang="en-US" dirty="0"/>
          </a:p>
        </p:txBody>
      </p:sp>
    </p:spTree>
    <p:extLst>
      <p:ext uri="{BB962C8B-B14F-4D97-AF65-F5344CB8AC3E}">
        <p14:creationId xmlns:p14="http://schemas.microsoft.com/office/powerpoint/2010/main" val="41246112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7583" y="1174990"/>
            <a:ext cx="7542975" cy="3499059"/>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36" name="组合 35"/>
          <p:cNvGrpSpPr/>
          <p:nvPr/>
        </p:nvGrpSpPr>
        <p:grpSpPr>
          <a:xfrm>
            <a:off x="1042740" y="570389"/>
            <a:ext cx="1705006" cy="1065257"/>
            <a:chOff x="-49330" y="435397"/>
            <a:chExt cx="1705006" cy="1065257"/>
          </a:xfrm>
        </p:grpSpPr>
        <p:grpSp>
          <p:nvGrpSpPr>
            <p:cNvPr id="37" name="组合 36"/>
            <p:cNvGrpSpPr/>
            <p:nvPr/>
          </p:nvGrpSpPr>
          <p:grpSpPr>
            <a:xfrm>
              <a:off x="-49330" y="435397"/>
              <a:ext cx="1705006" cy="1065257"/>
              <a:chOff x="4333987" y="2362200"/>
              <a:chExt cx="2905012" cy="2905012"/>
            </a:xfrm>
            <a:gradFill>
              <a:gsLst>
                <a:gs pos="62000">
                  <a:srgbClr val="C69135"/>
                </a:gs>
                <a:gs pos="34200">
                  <a:srgbClr val="E6D38F"/>
                </a:gs>
                <a:gs pos="0">
                  <a:srgbClr val="FCD860"/>
                </a:gs>
                <a:gs pos="100000">
                  <a:srgbClr val="F1DF97"/>
                </a:gs>
              </a:gsLst>
              <a:lin ang="12000000" scaled="0"/>
            </a:gradFill>
            <a:effectLst>
              <a:outerShdw blurRad="177800" dist="88900" dir="2700000" algn="tl" rotWithShape="0">
                <a:prstClr val="black">
                  <a:alpha val="30000"/>
                </a:prstClr>
              </a:outerShdw>
            </a:effectLst>
          </p:grpSpPr>
          <p:sp>
            <p:nvSpPr>
              <p:cNvPr id="39" name="任意多边形 38"/>
              <p:cNvSpPr/>
              <p:nvPr/>
            </p:nvSpPr>
            <p:spPr>
              <a:xfrm>
                <a:off x="4333987" y="2362200"/>
                <a:ext cx="2905012" cy="2905012"/>
              </a:xfrm>
              <a:custGeom>
                <a:avLst/>
                <a:gdLst>
                  <a:gd name="connsiteX0" fmla="*/ 1452506 w 2905012"/>
                  <a:gd name="connsiteY0" fmla="*/ 376181 h 2905012"/>
                  <a:gd name="connsiteX1" fmla="*/ 376181 w 2905012"/>
                  <a:gd name="connsiteY1" fmla="*/ 1452506 h 2905012"/>
                  <a:gd name="connsiteX2" fmla="*/ 1452506 w 2905012"/>
                  <a:gd name="connsiteY2" fmla="*/ 2528831 h 2905012"/>
                  <a:gd name="connsiteX3" fmla="*/ 2528831 w 2905012"/>
                  <a:gd name="connsiteY3" fmla="*/ 1452506 h 2905012"/>
                  <a:gd name="connsiteX4" fmla="*/ 1452506 w 2905012"/>
                  <a:gd name="connsiteY4" fmla="*/ 376181 h 2905012"/>
                  <a:gd name="connsiteX5" fmla="*/ 1452506 w 2905012"/>
                  <a:gd name="connsiteY5" fmla="*/ 0 h 2905012"/>
                  <a:gd name="connsiteX6" fmla="*/ 1601017 w 2905012"/>
                  <a:gd name="connsiteY6" fmla="*/ 7499 h 2905012"/>
                  <a:gd name="connsiteX7" fmla="*/ 1643977 w 2905012"/>
                  <a:gd name="connsiteY7" fmla="*/ 14056 h 2905012"/>
                  <a:gd name="connsiteX8" fmla="*/ 1695533 w 2905012"/>
                  <a:gd name="connsiteY8" fmla="*/ 284571 h 2905012"/>
                  <a:gd name="connsiteX9" fmla="*/ 1769616 w 2905012"/>
                  <a:gd name="connsiteY9" fmla="*/ 301003 h 2905012"/>
                  <a:gd name="connsiteX10" fmla="*/ 1825934 w 2905012"/>
                  <a:gd name="connsiteY10" fmla="*/ 319615 h 2905012"/>
                  <a:gd name="connsiteX11" fmla="*/ 2006748 w 2905012"/>
                  <a:gd name="connsiteY11" fmla="*/ 110068 h 2905012"/>
                  <a:gd name="connsiteX12" fmla="*/ 2017887 w 2905012"/>
                  <a:gd name="connsiteY12" fmla="*/ 114145 h 2905012"/>
                  <a:gd name="connsiteX13" fmla="*/ 2264616 w 2905012"/>
                  <a:gd name="connsiteY13" fmla="*/ 248065 h 2905012"/>
                  <a:gd name="connsiteX14" fmla="*/ 2337523 w 2905012"/>
                  <a:gd name="connsiteY14" fmla="*/ 302584 h 2905012"/>
                  <a:gd name="connsiteX15" fmla="*/ 2247066 w 2905012"/>
                  <a:gd name="connsiteY15" fmla="*/ 562199 h 2905012"/>
                  <a:gd name="connsiteX16" fmla="*/ 2280217 w 2905012"/>
                  <a:gd name="connsiteY16" fmla="*/ 591137 h 2905012"/>
                  <a:gd name="connsiteX17" fmla="*/ 2343125 w 2905012"/>
                  <a:gd name="connsiteY17" fmla="*/ 657838 h 2905012"/>
                  <a:gd name="connsiteX18" fmla="*/ 2602428 w 2905012"/>
                  <a:gd name="connsiteY18" fmla="*/ 567489 h 2905012"/>
                  <a:gd name="connsiteX19" fmla="*/ 2656947 w 2905012"/>
                  <a:gd name="connsiteY19" fmla="*/ 640396 h 2905012"/>
                  <a:gd name="connsiteX20" fmla="*/ 2790867 w 2905012"/>
                  <a:gd name="connsiteY20" fmla="*/ 887125 h 2905012"/>
                  <a:gd name="connsiteX21" fmla="*/ 2794944 w 2905012"/>
                  <a:gd name="connsiteY21" fmla="*/ 898265 h 2905012"/>
                  <a:gd name="connsiteX22" fmla="*/ 2586495 w 2905012"/>
                  <a:gd name="connsiteY22" fmla="*/ 1078131 h 2905012"/>
                  <a:gd name="connsiteX23" fmla="*/ 2616181 w 2905012"/>
                  <a:gd name="connsiteY23" fmla="*/ 1182468 h 2905012"/>
                  <a:gd name="connsiteX24" fmla="*/ 2621126 w 2905012"/>
                  <a:gd name="connsiteY24" fmla="*/ 1209611 h 2905012"/>
                  <a:gd name="connsiteX25" fmla="*/ 2890957 w 2905012"/>
                  <a:gd name="connsiteY25" fmla="*/ 1261036 h 2905012"/>
                  <a:gd name="connsiteX26" fmla="*/ 2897513 w 2905012"/>
                  <a:gd name="connsiteY26" fmla="*/ 1303996 h 2905012"/>
                  <a:gd name="connsiteX27" fmla="*/ 2905012 w 2905012"/>
                  <a:gd name="connsiteY27" fmla="*/ 1452506 h 2905012"/>
                  <a:gd name="connsiteX28" fmla="*/ 2897513 w 2905012"/>
                  <a:gd name="connsiteY28" fmla="*/ 1601016 h 2905012"/>
                  <a:gd name="connsiteX29" fmla="*/ 2890957 w 2905012"/>
                  <a:gd name="connsiteY29" fmla="*/ 1643977 h 2905012"/>
                  <a:gd name="connsiteX30" fmla="*/ 2620440 w 2905012"/>
                  <a:gd name="connsiteY30" fmla="*/ 1695533 h 2905012"/>
                  <a:gd name="connsiteX31" fmla="*/ 2604008 w 2905012"/>
                  <a:gd name="connsiteY31" fmla="*/ 1769614 h 2905012"/>
                  <a:gd name="connsiteX32" fmla="*/ 2585396 w 2905012"/>
                  <a:gd name="connsiteY32" fmla="*/ 1825933 h 2905012"/>
                  <a:gd name="connsiteX33" fmla="*/ 2794944 w 2905012"/>
                  <a:gd name="connsiteY33" fmla="*/ 2006748 h 2905012"/>
                  <a:gd name="connsiteX34" fmla="*/ 2790867 w 2905012"/>
                  <a:gd name="connsiteY34" fmla="*/ 2017887 h 2905012"/>
                  <a:gd name="connsiteX35" fmla="*/ 2656947 w 2905012"/>
                  <a:gd name="connsiteY35" fmla="*/ 2264616 h 2905012"/>
                  <a:gd name="connsiteX36" fmla="*/ 2602428 w 2905012"/>
                  <a:gd name="connsiteY36" fmla="*/ 2337523 h 2905012"/>
                  <a:gd name="connsiteX37" fmla="*/ 2342811 w 2905012"/>
                  <a:gd name="connsiteY37" fmla="*/ 2247065 h 2905012"/>
                  <a:gd name="connsiteX38" fmla="*/ 2313875 w 2905012"/>
                  <a:gd name="connsiteY38" fmla="*/ 2280215 h 2905012"/>
                  <a:gd name="connsiteX39" fmla="*/ 2247174 w 2905012"/>
                  <a:gd name="connsiteY39" fmla="*/ 2343123 h 2905012"/>
                  <a:gd name="connsiteX40" fmla="*/ 2337523 w 2905012"/>
                  <a:gd name="connsiteY40" fmla="*/ 2602428 h 2905012"/>
                  <a:gd name="connsiteX41" fmla="*/ 2264616 w 2905012"/>
                  <a:gd name="connsiteY41" fmla="*/ 2656947 h 2905012"/>
                  <a:gd name="connsiteX42" fmla="*/ 2017887 w 2905012"/>
                  <a:gd name="connsiteY42" fmla="*/ 2790867 h 2905012"/>
                  <a:gd name="connsiteX43" fmla="*/ 2006748 w 2905012"/>
                  <a:gd name="connsiteY43" fmla="*/ 2794944 h 2905012"/>
                  <a:gd name="connsiteX44" fmla="*/ 1826880 w 2905012"/>
                  <a:gd name="connsiteY44" fmla="*/ 2586493 h 2905012"/>
                  <a:gd name="connsiteX45" fmla="*/ 1722544 w 2905012"/>
                  <a:gd name="connsiteY45" fmla="*/ 2616179 h 2905012"/>
                  <a:gd name="connsiteX46" fmla="*/ 1695403 w 2905012"/>
                  <a:gd name="connsiteY46" fmla="*/ 2621123 h 2905012"/>
                  <a:gd name="connsiteX47" fmla="*/ 1643977 w 2905012"/>
                  <a:gd name="connsiteY47" fmla="*/ 2890957 h 2905012"/>
                  <a:gd name="connsiteX48" fmla="*/ 1601017 w 2905012"/>
                  <a:gd name="connsiteY48" fmla="*/ 2897513 h 2905012"/>
                  <a:gd name="connsiteX49" fmla="*/ 1452506 w 2905012"/>
                  <a:gd name="connsiteY49" fmla="*/ 2905012 h 2905012"/>
                  <a:gd name="connsiteX50" fmla="*/ 1303996 w 2905012"/>
                  <a:gd name="connsiteY50" fmla="*/ 2897513 h 2905012"/>
                  <a:gd name="connsiteX51" fmla="*/ 1261036 w 2905012"/>
                  <a:gd name="connsiteY51" fmla="*/ 2890957 h 2905012"/>
                  <a:gd name="connsiteX52" fmla="*/ 1209479 w 2905012"/>
                  <a:gd name="connsiteY52" fmla="*/ 2620437 h 2905012"/>
                  <a:gd name="connsiteX53" fmla="*/ 1135396 w 2905012"/>
                  <a:gd name="connsiteY53" fmla="*/ 2604005 h 2905012"/>
                  <a:gd name="connsiteX54" fmla="*/ 1079081 w 2905012"/>
                  <a:gd name="connsiteY54" fmla="*/ 2585394 h 2905012"/>
                  <a:gd name="connsiteX55" fmla="*/ 898265 w 2905012"/>
                  <a:gd name="connsiteY55" fmla="*/ 2794944 h 2905012"/>
                  <a:gd name="connsiteX56" fmla="*/ 887125 w 2905012"/>
                  <a:gd name="connsiteY56" fmla="*/ 2790867 h 2905012"/>
                  <a:gd name="connsiteX57" fmla="*/ 640396 w 2905012"/>
                  <a:gd name="connsiteY57" fmla="*/ 2656947 h 2905012"/>
                  <a:gd name="connsiteX58" fmla="*/ 567489 w 2905012"/>
                  <a:gd name="connsiteY58" fmla="*/ 2602428 h 2905012"/>
                  <a:gd name="connsiteX59" fmla="*/ 657947 w 2905012"/>
                  <a:gd name="connsiteY59" fmla="*/ 2342810 h 2905012"/>
                  <a:gd name="connsiteX60" fmla="*/ 624796 w 2905012"/>
                  <a:gd name="connsiteY60" fmla="*/ 2313872 h 2905012"/>
                  <a:gd name="connsiteX61" fmla="*/ 561890 w 2905012"/>
                  <a:gd name="connsiteY61" fmla="*/ 2247174 h 2905012"/>
                  <a:gd name="connsiteX62" fmla="*/ 302584 w 2905012"/>
                  <a:gd name="connsiteY62" fmla="*/ 2337523 h 2905012"/>
                  <a:gd name="connsiteX63" fmla="*/ 248066 w 2905012"/>
                  <a:gd name="connsiteY63" fmla="*/ 2264616 h 2905012"/>
                  <a:gd name="connsiteX64" fmla="*/ 114145 w 2905012"/>
                  <a:gd name="connsiteY64" fmla="*/ 2017887 h 2905012"/>
                  <a:gd name="connsiteX65" fmla="*/ 110068 w 2905012"/>
                  <a:gd name="connsiteY65" fmla="*/ 2006748 h 2905012"/>
                  <a:gd name="connsiteX66" fmla="*/ 318519 w 2905012"/>
                  <a:gd name="connsiteY66" fmla="*/ 1826880 h 2905012"/>
                  <a:gd name="connsiteX67" fmla="*/ 288831 w 2905012"/>
                  <a:gd name="connsiteY67" fmla="*/ 1722541 h 2905012"/>
                  <a:gd name="connsiteX68" fmla="*/ 283887 w 2905012"/>
                  <a:gd name="connsiteY68" fmla="*/ 1695402 h 2905012"/>
                  <a:gd name="connsiteX69" fmla="*/ 14056 w 2905012"/>
                  <a:gd name="connsiteY69" fmla="*/ 1643977 h 2905012"/>
                  <a:gd name="connsiteX70" fmla="*/ 7499 w 2905012"/>
                  <a:gd name="connsiteY70" fmla="*/ 1601016 h 2905012"/>
                  <a:gd name="connsiteX71" fmla="*/ 0 w 2905012"/>
                  <a:gd name="connsiteY71" fmla="*/ 1452506 h 2905012"/>
                  <a:gd name="connsiteX72" fmla="*/ 7499 w 2905012"/>
                  <a:gd name="connsiteY72" fmla="*/ 1303996 h 2905012"/>
                  <a:gd name="connsiteX73" fmla="*/ 14056 w 2905012"/>
                  <a:gd name="connsiteY73" fmla="*/ 1261036 h 2905012"/>
                  <a:gd name="connsiteX74" fmla="*/ 284572 w 2905012"/>
                  <a:gd name="connsiteY74" fmla="*/ 1209480 h 2905012"/>
                  <a:gd name="connsiteX75" fmla="*/ 301005 w 2905012"/>
                  <a:gd name="connsiteY75" fmla="*/ 1135394 h 2905012"/>
                  <a:gd name="connsiteX76" fmla="*/ 319616 w 2905012"/>
                  <a:gd name="connsiteY76" fmla="*/ 1079079 h 2905012"/>
                  <a:gd name="connsiteX77" fmla="*/ 110068 w 2905012"/>
                  <a:gd name="connsiteY77" fmla="*/ 898264 h 2905012"/>
                  <a:gd name="connsiteX78" fmla="*/ 114145 w 2905012"/>
                  <a:gd name="connsiteY78" fmla="*/ 887125 h 2905012"/>
                  <a:gd name="connsiteX79" fmla="*/ 248066 w 2905012"/>
                  <a:gd name="connsiteY79" fmla="*/ 640396 h 2905012"/>
                  <a:gd name="connsiteX80" fmla="*/ 302584 w 2905012"/>
                  <a:gd name="connsiteY80" fmla="*/ 567489 h 2905012"/>
                  <a:gd name="connsiteX81" fmla="*/ 562199 w 2905012"/>
                  <a:gd name="connsiteY81" fmla="*/ 657946 h 2905012"/>
                  <a:gd name="connsiteX82" fmla="*/ 591138 w 2905012"/>
                  <a:gd name="connsiteY82" fmla="*/ 624794 h 2905012"/>
                  <a:gd name="connsiteX83" fmla="*/ 657838 w 2905012"/>
                  <a:gd name="connsiteY83" fmla="*/ 561888 h 2905012"/>
                  <a:gd name="connsiteX84" fmla="*/ 567489 w 2905012"/>
                  <a:gd name="connsiteY84" fmla="*/ 302584 h 2905012"/>
                  <a:gd name="connsiteX85" fmla="*/ 640396 w 2905012"/>
                  <a:gd name="connsiteY85" fmla="*/ 248065 h 2905012"/>
                  <a:gd name="connsiteX86" fmla="*/ 887125 w 2905012"/>
                  <a:gd name="connsiteY86" fmla="*/ 114145 h 2905012"/>
                  <a:gd name="connsiteX87" fmla="*/ 898265 w 2905012"/>
                  <a:gd name="connsiteY87" fmla="*/ 110068 h 2905012"/>
                  <a:gd name="connsiteX88" fmla="*/ 1078131 w 2905012"/>
                  <a:gd name="connsiteY88" fmla="*/ 318516 h 2905012"/>
                  <a:gd name="connsiteX89" fmla="*/ 1182469 w 2905012"/>
                  <a:gd name="connsiteY89" fmla="*/ 288830 h 2905012"/>
                  <a:gd name="connsiteX90" fmla="*/ 1209611 w 2905012"/>
                  <a:gd name="connsiteY90" fmla="*/ 283886 h 2905012"/>
                  <a:gd name="connsiteX91" fmla="*/ 1261036 w 2905012"/>
                  <a:gd name="connsiteY91" fmla="*/ 14056 h 2905012"/>
                  <a:gd name="connsiteX92" fmla="*/ 1303996 w 2905012"/>
                  <a:gd name="connsiteY92" fmla="*/ 7499 h 2905012"/>
                  <a:gd name="connsiteX93" fmla="*/ 1452506 w 2905012"/>
                  <a:gd name="connsiteY93" fmla="*/ 0 h 290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2905012" h="2905012">
                    <a:moveTo>
                      <a:pt x="1452506" y="376181"/>
                    </a:moveTo>
                    <a:cubicBezTo>
                      <a:pt x="858068" y="376181"/>
                      <a:pt x="376181" y="858068"/>
                      <a:pt x="376181" y="1452506"/>
                    </a:cubicBezTo>
                    <a:cubicBezTo>
                      <a:pt x="376181" y="2046944"/>
                      <a:pt x="858068" y="2528831"/>
                      <a:pt x="1452506" y="2528831"/>
                    </a:cubicBezTo>
                    <a:cubicBezTo>
                      <a:pt x="2046944" y="2528831"/>
                      <a:pt x="2528831" y="2046944"/>
                      <a:pt x="2528831" y="1452506"/>
                    </a:cubicBezTo>
                    <a:cubicBezTo>
                      <a:pt x="2528831" y="858068"/>
                      <a:pt x="2046944" y="376181"/>
                      <a:pt x="1452506" y="376181"/>
                    </a:cubicBezTo>
                    <a:close/>
                    <a:moveTo>
                      <a:pt x="1452506" y="0"/>
                    </a:moveTo>
                    <a:cubicBezTo>
                      <a:pt x="1502644" y="0"/>
                      <a:pt x="1552188" y="2540"/>
                      <a:pt x="1601017" y="7499"/>
                    </a:cubicBezTo>
                    <a:lnTo>
                      <a:pt x="1643977" y="14056"/>
                    </a:lnTo>
                    <a:lnTo>
                      <a:pt x="1695533" y="284571"/>
                    </a:lnTo>
                    <a:lnTo>
                      <a:pt x="1769616" y="301003"/>
                    </a:lnTo>
                    <a:lnTo>
                      <a:pt x="1825934" y="319615"/>
                    </a:lnTo>
                    <a:lnTo>
                      <a:pt x="2006748" y="110068"/>
                    </a:lnTo>
                    <a:lnTo>
                      <a:pt x="2017887" y="114145"/>
                    </a:lnTo>
                    <a:cubicBezTo>
                      <a:pt x="2104775" y="150896"/>
                      <a:pt x="2187342" y="195860"/>
                      <a:pt x="2264616" y="248065"/>
                    </a:cubicBezTo>
                    <a:lnTo>
                      <a:pt x="2337523" y="302584"/>
                    </a:lnTo>
                    <a:lnTo>
                      <a:pt x="2247066" y="562199"/>
                    </a:lnTo>
                    <a:lnTo>
                      <a:pt x="2280217" y="591137"/>
                    </a:lnTo>
                    <a:lnTo>
                      <a:pt x="2343125" y="657838"/>
                    </a:lnTo>
                    <a:lnTo>
                      <a:pt x="2602428" y="567489"/>
                    </a:lnTo>
                    <a:lnTo>
                      <a:pt x="2656947" y="640396"/>
                    </a:lnTo>
                    <a:cubicBezTo>
                      <a:pt x="2709152" y="717670"/>
                      <a:pt x="2754117" y="800238"/>
                      <a:pt x="2790867" y="887125"/>
                    </a:cubicBezTo>
                    <a:lnTo>
                      <a:pt x="2794944" y="898265"/>
                    </a:lnTo>
                    <a:lnTo>
                      <a:pt x="2586495" y="1078131"/>
                    </a:lnTo>
                    <a:lnTo>
                      <a:pt x="2616181" y="1182468"/>
                    </a:lnTo>
                    <a:lnTo>
                      <a:pt x="2621126" y="1209611"/>
                    </a:lnTo>
                    <a:lnTo>
                      <a:pt x="2890957" y="1261036"/>
                    </a:lnTo>
                    <a:lnTo>
                      <a:pt x="2897513" y="1303996"/>
                    </a:lnTo>
                    <a:cubicBezTo>
                      <a:pt x="2902472" y="1352825"/>
                      <a:pt x="2905012" y="1402369"/>
                      <a:pt x="2905012" y="1452506"/>
                    </a:cubicBezTo>
                    <a:cubicBezTo>
                      <a:pt x="2905012" y="1502643"/>
                      <a:pt x="2902472" y="1552187"/>
                      <a:pt x="2897513" y="1601016"/>
                    </a:cubicBezTo>
                    <a:lnTo>
                      <a:pt x="2890957" y="1643977"/>
                    </a:lnTo>
                    <a:lnTo>
                      <a:pt x="2620440" y="1695533"/>
                    </a:lnTo>
                    <a:lnTo>
                      <a:pt x="2604008" y="1769614"/>
                    </a:lnTo>
                    <a:lnTo>
                      <a:pt x="2585396" y="1825933"/>
                    </a:lnTo>
                    <a:lnTo>
                      <a:pt x="2794944" y="2006748"/>
                    </a:lnTo>
                    <a:lnTo>
                      <a:pt x="2790867" y="2017887"/>
                    </a:lnTo>
                    <a:cubicBezTo>
                      <a:pt x="2754117" y="2104775"/>
                      <a:pt x="2709152" y="2187342"/>
                      <a:pt x="2656947" y="2264616"/>
                    </a:cubicBezTo>
                    <a:lnTo>
                      <a:pt x="2602428" y="2337523"/>
                    </a:lnTo>
                    <a:lnTo>
                      <a:pt x="2342811" y="2247065"/>
                    </a:lnTo>
                    <a:lnTo>
                      <a:pt x="2313875" y="2280215"/>
                    </a:lnTo>
                    <a:lnTo>
                      <a:pt x="2247174" y="2343123"/>
                    </a:lnTo>
                    <a:lnTo>
                      <a:pt x="2337523" y="2602428"/>
                    </a:lnTo>
                    <a:lnTo>
                      <a:pt x="2264616" y="2656947"/>
                    </a:lnTo>
                    <a:cubicBezTo>
                      <a:pt x="2187342" y="2709152"/>
                      <a:pt x="2104775" y="2754117"/>
                      <a:pt x="2017887" y="2790867"/>
                    </a:cubicBezTo>
                    <a:lnTo>
                      <a:pt x="2006748" y="2794944"/>
                    </a:lnTo>
                    <a:lnTo>
                      <a:pt x="1826880" y="2586493"/>
                    </a:lnTo>
                    <a:lnTo>
                      <a:pt x="1722544" y="2616179"/>
                    </a:lnTo>
                    <a:lnTo>
                      <a:pt x="1695403" y="2621123"/>
                    </a:lnTo>
                    <a:lnTo>
                      <a:pt x="1643977" y="2890957"/>
                    </a:lnTo>
                    <a:lnTo>
                      <a:pt x="1601017" y="2897513"/>
                    </a:lnTo>
                    <a:cubicBezTo>
                      <a:pt x="1552188" y="2902472"/>
                      <a:pt x="1502644" y="2905012"/>
                      <a:pt x="1452506" y="2905012"/>
                    </a:cubicBezTo>
                    <a:cubicBezTo>
                      <a:pt x="1402369" y="2905012"/>
                      <a:pt x="1352825" y="2902472"/>
                      <a:pt x="1303996" y="2897513"/>
                    </a:cubicBezTo>
                    <a:lnTo>
                      <a:pt x="1261036" y="2890957"/>
                    </a:lnTo>
                    <a:lnTo>
                      <a:pt x="1209479" y="2620437"/>
                    </a:lnTo>
                    <a:lnTo>
                      <a:pt x="1135396" y="2604005"/>
                    </a:lnTo>
                    <a:lnTo>
                      <a:pt x="1079081" y="2585394"/>
                    </a:lnTo>
                    <a:lnTo>
                      <a:pt x="898265" y="2794944"/>
                    </a:lnTo>
                    <a:lnTo>
                      <a:pt x="887125" y="2790867"/>
                    </a:lnTo>
                    <a:cubicBezTo>
                      <a:pt x="800238" y="2754117"/>
                      <a:pt x="717670" y="2709152"/>
                      <a:pt x="640396" y="2656947"/>
                    </a:cubicBezTo>
                    <a:lnTo>
                      <a:pt x="567489" y="2602428"/>
                    </a:lnTo>
                    <a:lnTo>
                      <a:pt x="657947" y="2342810"/>
                    </a:lnTo>
                    <a:lnTo>
                      <a:pt x="624796" y="2313872"/>
                    </a:lnTo>
                    <a:lnTo>
                      <a:pt x="561890" y="2247174"/>
                    </a:lnTo>
                    <a:lnTo>
                      <a:pt x="302584" y="2337523"/>
                    </a:lnTo>
                    <a:lnTo>
                      <a:pt x="248066" y="2264616"/>
                    </a:lnTo>
                    <a:cubicBezTo>
                      <a:pt x="195860" y="2187342"/>
                      <a:pt x="150896" y="2104775"/>
                      <a:pt x="114145" y="2017887"/>
                    </a:cubicBezTo>
                    <a:lnTo>
                      <a:pt x="110068" y="2006748"/>
                    </a:lnTo>
                    <a:lnTo>
                      <a:pt x="318519" y="1826880"/>
                    </a:lnTo>
                    <a:lnTo>
                      <a:pt x="288831" y="1722541"/>
                    </a:lnTo>
                    <a:lnTo>
                      <a:pt x="283887" y="1695402"/>
                    </a:lnTo>
                    <a:lnTo>
                      <a:pt x="14056" y="1643977"/>
                    </a:lnTo>
                    <a:lnTo>
                      <a:pt x="7499" y="1601016"/>
                    </a:lnTo>
                    <a:cubicBezTo>
                      <a:pt x="2541" y="1552187"/>
                      <a:pt x="0" y="1502643"/>
                      <a:pt x="0" y="1452506"/>
                    </a:cubicBezTo>
                    <a:cubicBezTo>
                      <a:pt x="0" y="1402369"/>
                      <a:pt x="2541" y="1352825"/>
                      <a:pt x="7499" y="1303996"/>
                    </a:cubicBezTo>
                    <a:lnTo>
                      <a:pt x="14056" y="1261036"/>
                    </a:lnTo>
                    <a:lnTo>
                      <a:pt x="284572" y="1209480"/>
                    </a:lnTo>
                    <a:lnTo>
                      <a:pt x="301005" y="1135394"/>
                    </a:lnTo>
                    <a:lnTo>
                      <a:pt x="319616" y="1079079"/>
                    </a:lnTo>
                    <a:lnTo>
                      <a:pt x="110068" y="898264"/>
                    </a:lnTo>
                    <a:lnTo>
                      <a:pt x="114145" y="887125"/>
                    </a:lnTo>
                    <a:cubicBezTo>
                      <a:pt x="150896" y="800238"/>
                      <a:pt x="195860" y="717670"/>
                      <a:pt x="248066" y="640396"/>
                    </a:cubicBezTo>
                    <a:lnTo>
                      <a:pt x="302584" y="567489"/>
                    </a:lnTo>
                    <a:lnTo>
                      <a:pt x="562199" y="657946"/>
                    </a:lnTo>
                    <a:lnTo>
                      <a:pt x="591138" y="624794"/>
                    </a:lnTo>
                    <a:lnTo>
                      <a:pt x="657838" y="561888"/>
                    </a:lnTo>
                    <a:lnTo>
                      <a:pt x="567489" y="302584"/>
                    </a:lnTo>
                    <a:lnTo>
                      <a:pt x="640396" y="248065"/>
                    </a:lnTo>
                    <a:cubicBezTo>
                      <a:pt x="717670" y="195860"/>
                      <a:pt x="800238" y="150896"/>
                      <a:pt x="887125" y="114145"/>
                    </a:cubicBezTo>
                    <a:lnTo>
                      <a:pt x="898265" y="110068"/>
                    </a:lnTo>
                    <a:lnTo>
                      <a:pt x="1078131" y="318516"/>
                    </a:lnTo>
                    <a:lnTo>
                      <a:pt x="1182469" y="288830"/>
                    </a:lnTo>
                    <a:lnTo>
                      <a:pt x="1209611" y="283886"/>
                    </a:lnTo>
                    <a:lnTo>
                      <a:pt x="1261036" y="14056"/>
                    </a:lnTo>
                    <a:lnTo>
                      <a:pt x="1303996" y="7499"/>
                    </a:lnTo>
                    <a:cubicBezTo>
                      <a:pt x="1352825" y="2540"/>
                      <a:pt x="1402369" y="0"/>
                      <a:pt x="1452506"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E932F"/>
                  </a:solidFill>
                </a:endParaRPr>
              </a:p>
            </p:txBody>
          </p:sp>
          <p:sp>
            <p:nvSpPr>
              <p:cNvPr id="40" name="椭圆 39"/>
              <p:cNvSpPr/>
              <p:nvPr/>
            </p:nvSpPr>
            <p:spPr>
              <a:xfrm>
                <a:off x="4710168" y="2738381"/>
                <a:ext cx="2152649" cy="2152650"/>
              </a:xfrm>
              <a:prstGeom prst="ellipse">
                <a:avLst/>
              </a:prstGeom>
              <a:grpFill/>
              <a:ln w="19050">
                <a:gradFill>
                  <a:gsLst>
                    <a:gs pos="100000">
                      <a:schemeClr val="accent1">
                        <a:lumMod val="5000"/>
                        <a:lumOff val="95000"/>
                      </a:schemeClr>
                    </a:gs>
                    <a:gs pos="0">
                      <a:srgbClr val="EEEEE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E932F"/>
                  </a:solidFill>
                </a:endParaRPr>
              </a:p>
            </p:txBody>
          </p:sp>
          <p:sp>
            <p:nvSpPr>
              <p:cNvPr id="41" name="椭圆 40"/>
              <p:cNvSpPr/>
              <p:nvPr/>
            </p:nvSpPr>
            <p:spPr>
              <a:xfrm>
                <a:off x="4710169" y="2738382"/>
                <a:ext cx="2152650" cy="2152648"/>
              </a:xfrm>
              <a:prstGeom prst="ellipse">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E932F"/>
                  </a:solidFill>
                </a:endParaRPr>
              </a:p>
            </p:txBody>
          </p:sp>
        </p:grpSp>
        <p:sp>
          <p:nvSpPr>
            <p:cNvPr id="38" name="矩形 37"/>
            <p:cNvSpPr/>
            <p:nvPr/>
          </p:nvSpPr>
          <p:spPr>
            <a:xfrm>
              <a:off x="212032" y="775242"/>
              <a:ext cx="1172746" cy="377026"/>
            </a:xfrm>
            <a:prstGeom prst="rect">
              <a:avLst/>
            </a:prstGeom>
          </p:spPr>
          <p:txBody>
            <a:bodyPr wrap="square" lIns="68580" tIns="34290" rIns="68580" bIns="34290">
              <a:spAutoFit/>
            </a:bodyPr>
            <a:lstStyle/>
            <a:p>
              <a:pPr algn="ctr"/>
              <a:r>
                <a:rPr lang="zh-CN" altLang="en-US" sz="2000" b="1" dirty="0">
                  <a:solidFill>
                    <a:srgbClr val="002060"/>
                  </a:solidFill>
                  <a:latin typeface="黑体" pitchFamily="49" charset="-122"/>
                  <a:ea typeface="黑体" pitchFamily="49" charset="-122"/>
                </a:rPr>
                <a:t>即将学习</a:t>
              </a:r>
            </a:p>
          </p:txBody>
        </p:sp>
      </p:gr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64876">
            <a:off x="5887707" y="1268822"/>
            <a:ext cx="2328794" cy="3291830"/>
          </a:xfrm>
          <a:prstGeom prst="rect">
            <a:avLst/>
          </a:prstGeom>
          <a:solidFill>
            <a:srgbClr val="FFFFFF">
              <a:shade val="85000"/>
            </a:srgbClr>
          </a:solidFill>
          <a:ln w="762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2" name="Rectangle 3"/>
          <p:cNvSpPr txBox="1">
            <a:spLocks noChangeArrowheads="1"/>
          </p:cNvSpPr>
          <p:nvPr/>
        </p:nvSpPr>
        <p:spPr>
          <a:xfrm>
            <a:off x="1369935" y="1523376"/>
            <a:ext cx="6800663" cy="2967397"/>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b="1" dirty="0">
                <a:solidFill>
                  <a:schemeClr val="accent6">
                    <a:lumMod val="60000"/>
                    <a:lumOff val="40000"/>
                  </a:schemeClr>
                </a:solidFill>
                <a:latin typeface="微软雅黑" panose="020B0503020204020204" pitchFamily="34" charset="-122"/>
                <a:ea typeface="微软雅黑" panose="020B0503020204020204" pitchFamily="34" charset="-122"/>
              </a:rPr>
              <a:t>4.1</a:t>
            </a:r>
            <a:r>
              <a:rPr lang="zh-CN" altLang="en-US" sz="2400" b="1" dirty="0">
                <a:solidFill>
                  <a:schemeClr val="accent6">
                    <a:lumMod val="60000"/>
                    <a:lumOff val="40000"/>
                  </a:schemeClr>
                </a:solidFill>
                <a:latin typeface="微软雅黑" panose="020B0503020204020204" pitchFamily="34" charset="-122"/>
                <a:ea typeface="微软雅黑" panose="020B0503020204020204" pitchFamily="34" charset="-122"/>
              </a:rPr>
              <a:t>　</a:t>
            </a:r>
            <a:r>
              <a:rPr lang="en-US" altLang="zh-CN" sz="2400" b="1" dirty="0">
                <a:solidFill>
                  <a:schemeClr val="accent6">
                    <a:lumMod val="60000"/>
                    <a:lumOff val="40000"/>
                  </a:schemeClr>
                </a:solidFill>
                <a:latin typeface="微软雅黑" panose="020B0503020204020204" pitchFamily="34" charset="-122"/>
                <a:ea typeface="微软雅黑" panose="020B0503020204020204" pitchFamily="34" charset="-122"/>
              </a:rPr>
              <a:t>Excel 2016</a:t>
            </a:r>
            <a:r>
              <a:rPr lang="zh-CN" altLang="en-US" sz="2400" b="1" dirty="0">
                <a:solidFill>
                  <a:schemeClr val="accent6">
                    <a:lumMod val="60000"/>
                    <a:lumOff val="40000"/>
                  </a:schemeClr>
                </a:solidFill>
                <a:latin typeface="微软雅黑" panose="020B0503020204020204" pitchFamily="34" charset="-122"/>
                <a:ea typeface="微软雅黑" panose="020B0503020204020204" pitchFamily="34" charset="-122"/>
              </a:rPr>
              <a:t>的概述</a:t>
            </a:r>
          </a:p>
          <a:p>
            <a:pPr marL="0" indent="0">
              <a:buNone/>
            </a:pPr>
            <a:r>
              <a:rPr lang="en-US" altLang="zh-CN" sz="2400" b="1" dirty="0">
                <a:solidFill>
                  <a:schemeClr val="accent6">
                    <a:lumMod val="60000"/>
                    <a:lumOff val="40000"/>
                  </a:schemeClr>
                </a:solidFill>
                <a:latin typeface="微软雅黑" panose="020B0503020204020204" pitchFamily="34" charset="-122"/>
                <a:ea typeface="微软雅黑" panose="020B0503020204020204" pitchFamily="34" charset="-122"/>
              </a:rPr>
              <a:t>4.2</a:t>
            </a:r>
            <a:r>
              <a:rPr lang="zh-CN" altLang="en-US" sz="2400" b="1" dirty="0">
                <a:solidFill>
                  <a:schemeClr val="accent6">
                    <a:lumMod val="60000"/>
                    <a:lumOff val="40000"/>
                  </a:schemeClr>
                </a:solidFill>
                <a:latin typeface="微软雅黑" panose="020B0503020204020204" pitchFamily="34" charset="-122"/>
                <a:ea typeface="微软雅黑" panose="020B0503020204020204" pitchFamily="34" charset="-122"/>
              </a:rPr>
              <a:t>　</a:t>
            </a:r>
            <a:r>
              <a:rPr lang="en-US" altLang="zh-CN" sz="2400" b="1" dirty="0">
                <a:solidFill>
                  <a:schemeClr val="accent6">
                    <a:lumMod val="60000"/>
                    <a:lumOff val="40000"/>
                  </a:schemeClr>
                </a:solidFill>
                <a:latin typeface="微软雅黑" panose="020B0503020204020204" pitchFamily="34" charset="-122"/>
                <a:ea typeface="微软雅黑" panose="020B0503020204020204" pitchFamily="34" charset="-122"/>
              </a:rPr>
              <a:t>Excel 2016</a:t>
            </a:r>
            <a:r>
              <a:rPr lang="zh-CN" altLang="en-US" sz="2400" b="1" dirty="0">
                <a:solidFill>
                  <a:schemeClr val="accent6">
                    <a:lumMod val="60000"/>
                    <a:lumOff val="40000"/>
                  </a:schemeClr>
                </a:solidFill>
                <a:latin typeface="微软雅黑" panose="020B0503020204020204" pitchFamily="34" charset="-122"/>
                <a:ea typeface="微软雅黑" panose="020B0503020204020204" pitchFamily="34" charset="-122"/>
              </a:rPr>
              <a:t>的基本编辑操作</a:t>
            </a:r>
          </a:p>
          <a:p>
            <a:pPr marL="0" indent="0">
              <a:buNone/>
            </a:pPr>
            <a:r>
              <a:rPr lang="en-US" altLang="zh-CN" sz="2400" b="1" dirty="0">
                <a:solidFill>
                  <a:schemeClr val="accent6">
                    <a:lumMod val="60000"/>
                    <a:lumOff val="40000"/>
                  </a:schemeClr>
                </a:solidFill>
                <a:latin typeface="微软雅黑" panose="020B0503020204020204" pitchFamily="34" charset="-122"/>
                <a:ea typeface="微软雅黑" panose="020B0503020204020204" pitchFamily="34" charset="-122"/>
              </a:rPr>
              <a:t>4.3</a:t>
            </a:r>
            <a:r>
              <a:rPr lang="zh-CN" altLang="en-US" sz="2400" b="1" dirty="0">
                <a:solidFill>
                  <a:schemeClr val="accent6">
                    <a:lumMod val="60000"/>
                    <a:lumOff val="40000"/>
                  </a:schemeClr>
                </a:solidFill>
                <a:latin typeface="微软雅黑" panose="020B0503020204020204" pitchFamily="34" charset="-122"/>
                <a:ea typeface="微软雅黑" panose="020B0503020204020204" pitchFamily="34" charset="-122"/>
              </a:rPr>
              <a:t>　</a:t>
            </a:r>
            <a:r>
              <a:rPr lang="en-US" altLang="zh-CN" sz="2400" b="1" dirty="0">
                <a:solidFill>
                  <a:schemeClr val="accent6">
                    <a:lumMod val="60000"/>
                    <a:lumOff val="40000"/>
                  </a:schemeClr>
                </a:solidFill>
                <a:latin typeface="微软雅黑" panose="020B0503020204020204" pitchFamily="34" charset="-122"/>
                <a:ea typeface="微软雅黑" panose="020B0503020204020204" pitchFamily="34" charset="-122"/>
              </a:rPr>
              <a:t>Excel 2016</a:t>
            </a:r>
            <a:r>
              <a:rPr lang="zh-CN" altLang="en-US" sz="2400" b="1" dirty="0">
                <a:solidFill>
                  <a:schemeClr val="accent6">
                    <a:lumMod val="60000"/>
                    <a:lumOff val="40000"/>
                  </a:schemeClr>
                </a:solidFill>
                <a:latin typeface="微软雅黑" panose="020B0503020204020204" pitchFamily="34" charset="-122"/>
                <a:ea typeface="微软雅黑" panose="020B0503020204020204" pitchFamily="34" charset="-122"/>
              </a:rPr>
              <a:t>的数据管理</a:t>
            </a:r>
          </a:p>
          <a:p>
            <a:pPr marL="0" indent="0">
              <a:buNone/>
            </a:pPr>
            <a:r>
              <a:rPr lang="en-US" altLang="zh-CN" sz="2400" b="1" dirty="0">
                <a:solidFill>
                  <a:schemeClr val="accent6">
                    <a:lumMod val="60000"/>
                    <a:lumOff val="40000"/>
                  </a:schemeClr>
                </a:solidFill>
                <a:latin typeface="微软雅黑" panose="020B0503020204020204" pitchFamily="34" charset="-122"/>
                <a:ea typeface="微软雅黑" panose="020B0503020204020204" pitchFamily="34" charset="-122"/>
              </a:rPr>
              <a:t>4.4</a:t>
            </a:r>
            <a:r>
              <a:rPr lang="zh-CN" altLang="en-US" sz="2400" b="1" dirty="0">
                <a:solidFill>
                  <a:schemeClr val="accent6">
                    <a:lumMod val="60000"/>
                    <a:lumOff val="40000"/>
                  </a:schemeClr>
                </a:solidFill>
                <a:latin typeface="微软雅黑" panose="020B0503020204020204" pitchFamily="34" charset="-122"/>
                <a:ea typeface="微软雅黑" panose="020B0503020204020204" pitchFamily="34" charset="-122"/>
              </a:rPr>
              <a:t>　图表的应用</a:t>
            </a:r>
          </a:p>
          <a:p>
            <a:pPr marL="0" indent="0">
              <a:buNone/>
            </a:pPr>
            <a:r>
              <a:rPr lang="en-US" altLang="zh-CN" sz="2400" b="1" dirty="0">
                <a:solidFill>
                  <a:srgbClr val="C00000"/>
                </a:solidFill>
                <a:latin typeface="微软雅黑" panose="020B0503020204020204" pitchFamily="34" charset="-122"/>
                <a:ea typeface="微软雅黑" panose="020B0503020204020204" pitchFamily="34" charset="-122"/>
              </a:rPr>
              <a:t>4.5</a:t>
            </a:r>
            <a:r>
              <a:rPr lang="zh-CN" altLang="en-US" sz="2400" b="1" dirty="0">
                <a:solidFill>
                  <a:srgbClr val="C00000"/>
                </a:solidFill>
                <a:latin typeface="微软雅黑" panose="020B0503020204020204" pitchFamily="34" charset="-122"/>
                <a:ea typeface="微软雅黑" panose="020B0503020204020204" pitchFamily="34" charset="-122"/>
              </a:rPr>
              <a:t>　数据打印</a:t>
            </a:r>
          </a:p>
        </p:txBody>
      </p:sp>
    </p:spTree>
    <p:extLst>
      <p:ext uri="{BB962C8B-B14F-4D97-AF65-F5344CB8AC3E}">
        <p14:creationId xmlns:p14="http://schemas.microsoft.com/office/powerpoint/2010/main" val="36339347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内容占位符 2"/>
          <p:cNvSpPr>
            <a:spLocks noGrp="1"/>
          </p:cNvSpPr>
          <p:nvPr>
            <p:ph sz="quarter" idx="10"/>
          </p:nvPr>
        </p:nvSpPr>
        <p:spPr/>
        <p:txBody>
          <a:bodyPr/>
          <a:lstStyle/>
          <a:p>
            <a:pPr marL="0" indent="0">
              <a:buNone/>
              <a:defRPr/>
            </a:pPr>
            <a:r>
              <a:rPr lang="zh-CN" altLang="zh-CN" dirty="0"/>
              <a:t>利用</a:t>
            </a:r>
            <a:r>
              <a:rPr lang="en-US" altLang="zh-CN" dirty="0"/>
              <a:t>Excel 2016</a:t>
            </a:r>
            <a:r>
              <a:rPr lang="zh-CN" altLang="zh-CN" dirty="0"/>
              <a:t>提供的设置页面布局功能，可以使工作表的打印效果更令人满意。</a:t>
            </a:r>
            <a:endParaRPr lang="en-US" altLang="zh-CN" dirty="0"/>
          </a:p>
          <a:p>
            <a:pPr marL="0" indent="0">
              <a:buNone/>
              <a:defRPr/>
            </a:pPr>
            <a:r>
              <a:rPr lang="zh-CN" altLang="en-US" dirty="0"/>
              <a:t>工作表在打印之前，一般要进行页面设置。单击“页面布局”选项卡的“页面设置”工具组中的相应按钮，可以进行设置页边距、纸张方向、纸张大小、打印区域及插入／删除分隔符（分页符）等操作。</a:t>
            </a:r>
            <a:endParaRPr lang="zh-CN" altLang="zh-CN" sz="2400" dirty="0"/>
          </a:p>
        </p:txBody>
      </p:sp>
      <p:sp>
        <p:nvSpPr>
          <p:cNvPr id="2" name="文本占位符 1"/>
          <p:cNvSpPr>
            <a:spLocks noGrp="1"/>
          </p:cNvSpPr>
          <p:nvPr>
            <p:ph type="body" sz="quarter" idx="11"/>
          </p:nvPr>
        </p:nvSpPr>
        <p:spPr/>
        <p:txBody>
          <a:bodyPr/>
          <a:lstStyle/>
          <a:p>
            <a:r>
              <a:rPr lang="en-US" altLang="zh-CN" dirty="0"/>
              <a:t>4.5.1</a:t>
            </a:r>
            <a:r>
              <a:rPr lang="zh-CN" altLang="zh-CN" dirty="0"/>
              <a:t>　页面设置</a:t>
            </a:r>
          </a:p>
          <a:p>
            <a:endParaRPr lang="zh-CN" altLang="en-US" dirty="0"/>
          </a:p>
        </p:txBody>
      </p:sp>
      <p:sp>
        <p:nvSpPr>
          <p:cNvPr id="3" name="文本占位符 2"/>
          <p:cNvSpPr>
            <a:spLocks noGrp="1"/>
          </p:cNvSpPr>
          <p:nvPr>
            <p:ph type="body" sz="quarter" idx="12"/>
          </p:nvPr>
        </p:nvSpPr>
        <p:spPr/>
        <p:txBody>
          <a:bodyPr/>
          <a:lstStyle/>
          <a:p>
            <a:r>
              <a:rPr lang="en-US" altLang="zh-CN" dirty="0"/>
              <a:t>4.5</a:t>
            </a:r>
            <a:r>
              <a:rPr lang="zh-CN" altLang="zh-CN" dirty="0"/>
              <a:t>　数据打印</a:t>
            </a:r>
            <a:endParaRPr lang="zh-CN" altLang="en-US" dirty="0"/>
          </a:p>
        </p:txBody>
      </p:sp>
      <p:pic>
        <p:nvPicPr>
          <p:cNvPr id="45058" name="图片 27" descr="说明: IMG_2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579862"/>
            <a:ext cx="7229224" cy="108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8188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内容占位符 2"/>
          <p:cNvSpPr>
            <a:spLocks noGrp="1"/>
          </p:cNvSpPr>
          <p:nvPr>
            <p:ph sz="quarter" idx="10"/>
          </p:nvPr>
        </p:nvSpPr>
        <p:spPr/>
        <p:txBody>
          <a:bodyPr>
            <a:noAutofit/>
          </a:bodyPr>
          <a:lstStyle/>
          <a:p>
            <a:pPr marL="0" indent="0" fontAlgn="ctr">
              <a:buNone/>
              <a:defRPr/>
            </a:pPr>
            <a:r>
              <a:rPr lang="zh-CN" altLang="en-US" dirty="0"/>
              <a:t>单击“页面设置”工具组右下角的对话框启动器按钮，打开“页面设置”对话框，可以在</a:t>
            </a:r>
            <a:r>
              <a:rPr lang="en-US" altLang="zh-CN" dirty="0"/>
              <a:t>4</a:t>
            </a:r>
            <a:r>
              <a:rPr lang="zh-CN" altLang="en-US" dirty="0"/>
              <a:t>个选项卡中分别对页面、页边距、页眉</a:t>
            </a:r>
            <a:r>
              <a:rPr lang="en-US" altLang="zh-CN" dirty="0"/>
              <a:t>/</a:t>
            </a:r>
            <a:r>
              <a:rPr lang="zh-CN" altLang="en-US" dirty="0"/>
              <a:t>页脚、工作表进行设置。</a:t>
            </a:r>
            <a:endParaRPr lang="en-US" altLang="zh-CN" dirty="0"/>
          </a:p>
          <a:p>
            <a:pPr marL="0" indent="0" fontAlgn="ctr">
              <a:buNone/>
              <a:defRPr/>
            </a:pPr>
            <a:r>
              <a:rPr lang="en-US" altLang="zh-CN" sz="2000" dirty="0"/>
              <a:t>1</a:t>
            </a:r>
            <a:r>
              <a:rPr lang="zh-CN" altLang="zh-CN" sz="2000" dirty="0"/>
              <a:t>．“页面”选项卡</a:t>
            </a:r>
          </a:p>
          <a:p>
            <a:pPr marL="0" indent="0">
              <a:buNone/>
              <a:defRPr/>
            </a:pPr>
            <a:r>
              <a:rPr lang="zh-CN" altLang="zh-CN" sz="2000" dirty="0"/>
              <a:t>在该选项卡中可以设置工作表的打印方向、纸张大小以及打印质量等。</a:t>
            </a:r>
          </a:p>
          <a:p>
            <a:pPr marL="0" indent="0">
              <a:buNone/>
              <a:defRPr/>
            </a:pPr>
            <a:r>
              <a:rPr lang="en-US" altLang="zh-CN" sz="2000" dirty="0"/>
              <a:t>2</a:t>
            </a:r>
            <a:r>
              <a:rPr lang="zh-CN" altLang="zh-CN" sz="2000" dirty="0"/>
              <a:t>．“页边距”选项卡</a:t>
            </a:r>
          </a:p>
          <a:p>
            <a:pPr marL="0" indent="0">
              <a:buNone/>
              <a:defRPr/>
            </a:pPr>
            <a:r>
              <a:rPr lang="zh-CN" altLang="zh-CN" sz="2000" dirty="0"/>
              <a:t>在该选项卡中可以设置页边距、页眉和页脚的高度和居中方式。</a:t>
            </a:r>
          </a:p>
          <a:p>
            <a:pPr marL="0" indent="0">
              <a:buNone/>
              <a:defRPr/>
            </a:pPr>
            <a:r>
              <a:rPr lang="zh-CN" altLang="zh-CN" sz="2000" dirty="0"/>
              <a:t>其中页边距包括上、下、左、右四个方向的页边距，当单击微调按钮</a:t>
            </a:r>
            <a:r>
              <a:rPr lang="en-US" altLang="zh-CN" sz="2000" dirty="0"/>
              <a:t> </a:t>
            </a:r>
            <a:r>
              <a:rPr lang="zh-CN" altLang="zh-CN" sz="2000" dirty="0"/>
              <a:t>或者直接在数值框中输入数据都可以设置页边距。</a:t>
            </a:r>
          </a:p>
          <a:p>
            <a:pPr marL="0" indent="0">
              <a:buNone/>
              <a:defRPr/>
            </a:pPr>
            <a:endParaRPr lang="zh-CN" altLang="zh-CN" dirty="0"/>
          </a:p>
        </p:txBody>
      </p:sp>
      <p:sp>
        <p:nvSpPr>
          <p:cNvPr id="2" name="文本占位符 1"/>
          <p:cNvSpPr>
            <a:spLocks noGrp="1"/>
          </p:cNvSpPr>
          <p:nvPr>
            <p:ph type="body" sz="quarter" idx="11"/>
          </p:nvPr>
        </p:nvSpPr>
        <p:spPr/>
        <p:txBody>
          <a:bodyPr/>
          <a:lstStyle/>
          <a:p>
            <a:r>
              <a:rPr lang="en-US" altLang="zh-CN" dirty="0"/>
              <a:t>4.5.1</a:t>
            </a:r>
            <a:r>
              <a:rPr lang="zh-CN" altLang="zh-CN" dirty="0"/>
              <a:t>　页面设置</a:t>
            </a:r>
          </a:p>
          <a:p>
            <a:endParaRPr lang="zh-CN" altLang="en-US" dirty="0"/>
          </a:p>
        </p:txBody>
      </p:sp>
      <p:sp>
        <p:nvSpPr>
          <p:cNvPr id="3" name="文本占位符 2"/>
          <p:cNvSpPr>
            <a:spLocks noGrp="1"/>
          </p:cNvSpPr>
          <p:nvPr>
            <p:ph type="body" sz="quarter" idx="12"/>
          </p:nvPr>
        </p:nvSpPr>
        <p:spPr/>
        <p:txBody>
          <a:bodyPr/>
          <a:lstStyle/>
          <a:p>
            <a:r>
              <a:rPr lang="en-US" altLang="zh-CN" dirty="0"/>
              <a:t>4.5</a:t>
            </a:r>
            <a:r>
              <a:rPr lang="zh-CN" altLang="zh-CN" dirty="0"/>
              <a:t>　数据打印</a:t>
            </a:r>
            <a:endParaRPr lang="zh-CN" altLang="en-US" dirty="0"/>
          </a:p>
        </p:txBody>
      </p:sp>
    </p:spTree>
    <p:extLst>
      <p:ext uri="{BB962C8B-B14F-4D97-AF65-F5344CB8AC3E}">
        <p14:creationId xmlns:p14="http://schemas.microsoft.com/office/powerpoint/2010/main" val="8408278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内容占位符 2"/>
          <p:cNvSpPr>
            <a:spLocks noGrp="1"/>
          </p:cNvSpPr>
          <p:nvPr>
            <p:ph sz="quarter" idx="10"/>
          </p:nvPr>
        </p:nvSpPr>
        <p:spPr/>
        <p:txBody>
          <a:bodyPr/>
          <a:lstStyle/>
          <a:p>
            <a:pPr>
              <a:defRPr/>
            </a:pPr>
            <a:r>
              <a:rPr lang="zh-CN" altLang="zh-CN" sz="2000" dirty="0"/>
              <a:t>“页眉”和“页脚”两个选项可以设置页眉和页脚距页边的距离，其设置应小于对应的边缘，否则页眉和页脚可能覆盖打印输出的内容。</a:t>
            </a:r>
          </a:p>
          <a:p>
            <a:pPr>
              <a:defRPr/>
            </a:pPr>
            <a:r>
              <a:rPr lang="zh-CN" altLang="zh-CN" sz="2000" dirty="0"/>
              <a:t>居中方式选项组中有两个复选框，可以根据需要使打印内容水平居中和垂直居中。</a:t>
            </a:r>
          </a:p>
          <a:p>
            <a:pPr>
              <a:defRPr/>
            </a:pPr>
            <a:endParaRPr lang="zh-CN" altLang="zh-CN" sz="2000" dirty="0"/>
          </a:p>
        </p:txBody>
      </p:sp>
      <p:sp>
        <p:nvSpPr>
          <p:cNvPr id="10" name="文本占位符 1"/>
          <p:cNvSpPr>
            <a:spLocks noGrp="1"/>
          </p:cNvSpPr>
          <p:nvPr>
            <p:ph type="body" sz="quarter" idx="11"/>
          </p:nvPr>
        </p:nvSpPr>
        <p:spPr>
          <a:xfrm>
            <a:off x="517736" y="555526"/>
            <a:ext cx="8446752" cy="431800"/>
          </a:xfrm>
        </p:spPr>
        <p:txBody>
          <a:bodyPr/>
          <a:lstStyle/>
          <a:p>
            <a:r>
              <a:rPr lang="en-US" altLang="zh-CN" dirty="0"/>
              <a:t>4.5.1</a:t>
            </a:r>
            <a:r>
              <a:rPr lang="zh-CN" altLang="zh-CN" dirty="0"/>
              <a:t>　页面设置</a:t>
            </a:r>
          </a:p>
          <a:p>
            <a:endParaRPr lang="zh-CN" altLang="en-US" dirty="0"/>
          </a:p>
        </p:txBody>
      </p:sp>
      <p:sp>
        <p:nvSpPr>
          <p:cNvPr id="11" name="文本占位符 2"/>
          <p:cNvSpPr>
            <a:spLocks noGrp="1"/>
          </p:cNvSpPr>
          <p:nvPr>
            <p:ph type="body" sz="quarter" idx="12"/>
          </p:nvPr>
        </p:nvSpPr>
        <p:spPr>
          <a:xfrm>
            <a:off x="505074" y="51718"/>
            <a:ext cx="8603430" cy="431800"/>
          </a:xfrm>
        </p:spPr>
        <p:txBody>
          <a:bodyPr/>
          <a:lstStyle/>
          <a:p>
            <a:r>
              <a:rPr lang="en-US" altLang="zh-CN" dirty="0"/>
              <a:t>4.5</a:t>
            </a:r>
            <a:r>
              <a:rPr lang="zh-CN" altLang="zh-CN" dirty="0"/>
              <a:t>　数据打印</a:t>
            </a:r>
            <a:endParaRPr lang="zh-CN" altLang="en-US" dirty="0"/>
          </a:p>
        </p:txBody>
      </p:sp>
      <p:pic>
        <p:nvPicPr>
          <p:cNvPr id="46082" name="图片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283718"/>
            <a:ext cx="2016224" cy="286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图片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2283718"/>
            <a:ext cx="2016224" cy="2864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8501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内容占位符 2"/>
          <p:cNvSpPr>
            <a:spLocks noGrp="1"/>
          </p:cNvSpPr>
          <p:nvPr>
            <p:ph sz="quarter" idx="10"/>
          </p:nvPr>
        </p:nvSpPr>
        <p:spPr>
          <a:xfrm>
            <a:off x="505074" y="1131590"/>
            <a:ext cx="6011142" cy="1080120"/>
          </a:xfrm>
        </p:spPr>
        <p:txBody>
          <a:bodyPr/>
          <a:lstStyle/>
          <a:p>
            <a:pPr marL="0" indent="0">
              <a:buNone/>
            </a:pPr>
            <a:r>
              <a:rPr lang="en-US" altLang="zh-CN" sz="2400" dirty="0"/>
              <a:t>3</a:t>
            </a:r>
            <a:r>
              <a:rPr lang="zh-CN" altLang="zh-CN" sz="2400" dirty="0"/>
              <a:t>．“页眉</a:t>
            </a:r>
            <a:r>
              <a:rPr lang="en-US" altLang="zh-CN" sz="2400" dirty="0"/>
              <a:t>/</a:t>
            </a:r>
            <a:r>
              <a:rPr lang="zh-CN" altLang="zh-CN" sz="2400" dirty="0"/>
              <a:t>页脚”选项卡</a:t>
            </a:r>
          </a:p>
          <a:p>
            <a:pPr marL="0" indent="0">
              <a:buNone/>
            </a:pPr>
            <a:r>
              <a:rPr lang="zh-CN" altLang="zh-CN" dirty="0"/>
              <a:t>页眉是每一张打印页的顶部所显示的信息，可以用于显示名称和标题等内容；页脚是每一张打印页的底部所显示的信息，可以用于显示页码及打印日期、时间等。页眉和页脚不是实际工作表中的一部分，而是打印页上的一部分，并且打印页会单独为其分配空间。页眉和页脚均可以选用其下拉列表框中系统定义的选项，如图</a:t>
            </a:r>
            <a:r>
              <a:rPr lang="zh-CN" altLang="zh-CN" sz="2400" dirty="0"/>
              <a:t>所示。</a:t>
            </a:r>
          </a:p>
        </p:txBody>
      </p:sp>
      <p:sp>
        <p:nvSpPr>
          <p:cNvPr id="8" name="文本占位符 1"/>
          <p:cNvSpPr>
            <a:spLocks noGrp="1"/>
          </p:cNvSpPr>
          <p:nvPr>
            <p:ph type="body" sz="quarter" idx="11"/>
          </p:nvPr>
        </p:nvSpPr>
        <p:spPr>
          <a:xfrm>
            <a:off x="517736" y="555526"/>
            <a:ext cx="8446752" cy="431800"/>
          </a:xfrm>
        </p:spPr>
        <p:txBody>
          <a:bodyPr/>
          <a:lstStyle/>
          <a:p>
            <a:r>
              <a:rPr lang="en-US" altLang="zh-CN" dirty="0"/>
              <a:t>4.5.1</a:t>
            </a:r>
            <a:r>
              <a:rPr lang="zh-CN" altLang="zh-CN" dirty="0"/>
              <a:t>　页面设置</a:t>
            </a:r>
          </a:p>
          <a:p>
            <a:endParaRPr lang="zh-CN" altLang="en-US" dirty="0"/>
          </a:p>
        </p:txBody>
      </p:sp>
      <p:sp>
        <p:nvSpPr>
          <p:cNvPr id="9" name="文本占位符 2"/>
          <p:cNvSpPr>
            <a:spLocks noGrp="1"/>
          </p:cNvSpPr>
          <p:nvPr>
            <p:ph type="body" sz="quarter" idx="12"/>
          </p:nvPr>
        </p:nvSpPr>
        <p:spPr>
          <a:xfrm>
            <a:off x="505074" y="51718"/>
            <a:ext cx="8603430" cy="431800"/>
          </a:xfrm>
        </p:spPr>
        <p:txBody>
          <a:bodyPr/>
          <a:lstStyle/>
          <a:p>
            <a:r>
              <a:rPr lang="en-US" altLang="zh-CN" dirty="0"/>
              <a:t>4.5</a:t>
            </a:r>
            <a:r>
              <a:rPr lang="zh-CN" altLang="zh-CN" dirty="0"/>
              <a:t>　数据打印</a:t>
            </a:r>
            <a:endParaRPr lang="zh-CN" altLang="en-US" dirty="0"/>
          </a:p>
        </p:txBody>
      </p:sp>
      <p:sp>
        <p:nvSpPr>
          <p:cNvPr id="2" name="Rectangle 2"/>
          <p:cNvSpPr>
            <a:spLocks noChangeArrowheads="1"/>
          </p:cNvSpPr>
          <p:nvPr/>
        </p:nvSpPr>
        <p:spPr bwMode="auto">
          <a:xfrm>
            <a:off x="251520" y="-45258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7105"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1093510"/>
            <a:ext cx="2516344" cy="3566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6260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内容占位符 2"/>
          <p:cNvSpPr>
            <a:spLocks noGrp="1"/>
          </p:cNvSpPr>
          <p:nvPr>
            <p:ph sz="quarter" idx="10"/>
          </p:nvPr>
        </p:nvSpPr>
        <p:spPr>
          <a:xfrm>
            <a:off x="505074" y="1131590"/>
            <a:ext cx="5651102" cy="1296144"/>
          </a:xfrm>
        </p:spPr>
        <p:txBody>
          <a:bodyPr/>
          <a:lstStyle/>
          <a:p>
            <a:pPr marL="0" indent="0">
              <a:buNone/>
            </a:pPr>
            <a:r>
              <a:rPr lang="en-US" altLang="zh-CN" sz="2400" dirty="0"/>
              <a:t>4</a:t>
            </a:r>
            <a:r>
              <a:rPr lang="zh-CN" altLang="zh-CN" sz="2400" dirty="0"/>
              <a:t>．“工作表”选项卡</a:t>
            </a:r>
          </a:p>
          <a:p>
            <a:pPr marL="0" indent="0">
              <a:buNone/>
            </a:pPr>
            <a:r>
              <a:rPr lang="zh-CN" altLang="zh-CN" dirty="0"/>
              <a:t>在“工作表”选项卡中可以设置打印区域、打印标题及其他打印格式。该选项卡中各个选项的功能如图</a:t>
            </a:r>
            <a:r>
              <a:rPr lang="zh-CN" altLang="en-US" dirty="0"/>
              <a:t>所示</a:t>
            </a:r>
            <a:r>
              <a:rPr lang="zh-CN" altLang="zh-CN" sz="2400" dirty="0"/>
              <a:t>。</a:t>
            </a:r>
          </a:p>
        </p:txBody>
      </p:sp>
      <p:sp>
        <p:nvSpPr>
          <p:cNvPr id="8" name="文本占位符 1"/>
          <p:cNvSpPr>
            <a:spLocks noGrp="1"/>
          </p:cNvSpPr>
          <p:nvPr>
            <p:ph type="body" sz="quarter" idx="11"/>
          </p:nvPr>
        </p:nvSpPr>
        <p:spPr>
          <a:xfrm>
            <a:off x="517736" y="555526"/>
            <a:ext cx="8446752" cy="431800"/>
          </a:xfrm>
        </p:spPr>
        <p:txBody>
          <a:bodyPr/>
          <a:lstStyle/>
          <a:p>
            <a:r>
              <a:rPr lang="en-US" altLang="zh-CN" dirty="0"/>
              <a:t>4.5.1</a:t>
            </a:r>
            <a:r>
              <a:rPr lang="zh-CN" altLang="zh-CN" dirty="0"/>
              <a:t>　页面设置</a:t>
            </a:r>
          </a:p>
          <a:p>
            <a:endParaRPr lang="zh-CN" altLang="en-US" dirty="0"/>
          </a:p>
        </p:txBody>
      </p:sp>
      <p:sp>
        <p:nvSpPr>
          <p:cNvPr id="9" name="文本占位符 2"/>
          <p:cNvSpPr>
            <a:spLocks noGrp="1"/>
          </p:cNvSpPr>
          <p:nvPr>
            <p:ph type="body" sz="quarter" idx="12"/>
          </p:nvPr>
        </p:nvSpPr>
        <p:spPr>
          <a:xfrm>
            <a:off x="505074" y="51718"/>
            <a:ext cx="8603430" cy="431800"/>
          </a:xfrm>
        </p:spPr>
        <p:txBody>
          <a:bodyPr/>
          <a:lstStyle/>
          <a:p>
            <a:r>
              <a:rPr lang="en-US" altLang="zh-CN" dirty="0"/>
              <a:t>4.5</a:t>
            </a:r>
            <a:r>
              <a:rPr lang="zh-CN" altLang="zh-CN" dirty="0"/>
              <a:t>　数据打印</a:t>
            </a:r>
            <a:endParaRPr lang="zh-CN" altLang="en-US" dirty="0"/>
          </a:p>
        </p:txBody>
      </p:sp>
      <p:pic>
        <p:nvPicPr>
          <p:cNvPr id="48130" name="图片 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010" y="1059334"/>
            <a:ext cx="2808312" cy="398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87254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内容占位符 2"/>
          <p:cNvSpPr>
            <a:spLocks noGrp="1"/>
          </p:cNvSpPr>
          <p:nvPr>
            <p:ph sz="quarter" idx="10"/>
          </p:nvPr>
        </p:nvSpPr>
        <p:spPr/>
        <p:txBody>
          <a:bodyPr>
            <a:noAutofit/>
          </a:bodyPr>
          <a:lstStyle/>
          <a:p>
            <a:pPr marL="0" indent="0" fontAlgn="ctr">
              <a:buNone/>
            </a:pPr>
            <a:r>
              <a:rPr lang="zh-CN" altLang="en-US" sz="2000" dirty="0"/>
              <a:t>（</a:t>
            </a:r>
            <a:r>
              <a:rPr lang="en-US" altLang="zh-CN" sz="2000" dirty="0"/>
              <a:t>1</a:t>
            </a:r>
            <a:r>
              <a:rPr lang="zh-CN" altLang="en-US" sz="2000" dirty="0"/>
              <a:t>）“打印区域”文本框。在该文本框中可以设置打印区域。用户可以直接输入要打印区域的单元格引用地址，也可以单击文本框右侧的      按钮，在工作表中直接单击选择要打印的区域，再单击       按钮返回“工作表选项卡”。</a:t>
            </a:r>
          </a:p>
          <a:p>
            <a:pPr marL="0" indent="0" fontAlgn="ctr">
              <a:buNone/>
            </a:pPr>
            <a:r>
              <a:rPr lang="zh-CN" altLang="en-US" sz="2000" dirty="0"/>
              <a:t>（</a:t>
            </a:r>
            <a:r>
              <a:rPr lang="en-US" altLang="zh-CN" sz="2000" dirty="0"/>
              <a:t>2</a:t>
            </a:r>
            <a:r>
              <a:rPr lang="zh-CN" altLang="en-US" sz="2000" dirty="0"/>
              <a:t>）“打印标题”选项区域。该选项区域可以设置顶端标题行和左端标题列。当打印的内容较长，要打印在多张纸上，并且要求在其他页中具有与第一页同样的行标题和列标题时，可以在“顶端标题行”和“左端标题列”文本框中输入要打印的行标题或列标题所在的单元格引用地址，也可以利用      按钮进行选取。</a:t>
            </a:r>
          </a:p>
        </p:txBody>
      </p:sp>
      <p:sp>
        <p:nvSpPr>
          <p:cNvPr id="7" name="文本占位符 1"/>
          <p:cNvSpPr>
            <a:spLocks noGrp="1"/>
          </p:cNvSpPr>
          <p:nvPr>
            <p:ph type="body" sz="quarter" idx="11"/>
          </p:nvPr>
        </p:nvSpPr>
        <p:spPr>
          <a:xfrm>
            <a:off x="517736" y="555526"/>
            <a:ext cx="8446752" cy="431800"/>
          </a:xfrm>
        </p:spPr>
        <p:txBody>
          <a:bodyPr/>
          <a:lstStyle/>
          <a:p>
            <a:r>
              <a:rPr lang="en-US" altLang="zh-CN" dirty="0"/>
              <a:t>4.5.1</a:t>
            </a:r>
            <a:r>
              <a:rPr lang="zh-CN" altLang="zh-CN" dirty="0"/>
              <a:t>　页面设置</a:t>
            </a:r>
          </a:p>
          <a:p>
            <a:endParaRPr lang="zh-CN" altLang="en-US" dirty="0"/>
          </a:p>
        </p:txBody>
      </p:sp>
      <p:sp>
        <p:nvSpPr>
          <p:cNvPr id="8" name="文本占位符 2"/>
          <p:cNvSpPr>
            <a:spLocks noGrp="1"/>
          </p:cNvSpPr>
          <p:nvPr>
            <p:ph type="body" sz="quarter" idx="12"/>
          </p:nvPr>
        </p:nvSpPr>
        <p:spPr>
          <a:xfrm>
            <a:off x="505074" y="51718"/>
            <a:ext cx="8603430" cy="431800"/>
          </a:xfrm>
        </p:spPr>
        <p:txBody>
          <a:bodyPr/>
          <a:lstStyle/>
          <a:p>
            <a:r>
              <a:rPr lang="en-US" altLang="zh-CN" dirty="0"/>
              <a:t>4.5</a:t>
            </a:r>
            <a:r>
              <a:rPr lang="zh-CN" altLang="zh-CN" dirty="0"/>
              <a:t>　数据打印</a:t>
            </a:r>
            <a:endParaRPr lang="zh-CN" altLang="en-US" dirty="0"/>
          </a:p>
        </p:txBody>
      </p:sp>
      <p:pic>
        <p:nvPicPr>
          <p:cNvPr id="49160" name="图片 135"/>
          <p:cNvPicPr>
            <a:picLocks noChangeAspect="1" noChangeArrowheads="1"/>
          </p:cNvPicPr>
          <p:nvPr/>
        </p:nvPicPr>
        <p:blipFill>
          <a:blip r:embed="rId2">
            <a:extLst>
              <a:ext uri="{28A0092B-C50C-407E-A947-70E740481C1C}">
                <a14:useLocalDpi xmlns:a14="http://schemas.microsoft.com/office/drawing/2010/main" val="0"/>
              </a:ext>
            </a:extLst>
          </a:blip>
          <a:srcRect l="86269" t="62611" r="4420" b="28641"/>
          <a:stretch>
            <a:fillRect/>
          </a:stretch>
        </p:blipFill>
        <p:spPr bwMode="auto">
          <a:xfrm>
            <a:off x="8028384" y="1467234"/>
            <a:ext cx="403592" cy="33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1" name="图片 1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1777112"/>
            <a:ext cx="530651" cy="39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2" name="图片 137"/>
          <p:cNvPicPr>
            <a:picLocks noChangeAspect="1" noChangeArrowheads="1"/>
          </p:cNvPicPr>
          <p:nvPr/>
        </p:nvPicPr>
        <p:blipFill>
          <a:blip r:embed="rId2">
            <a:extLst>
              <a:ext uri="{28A0092B-C50C-407E-A947-70E740481C1C}">
                <a14:useLocalDpi xmlns:a14="http://schemas.microsoft.com/office/drawing/2010/main" val="0"/>
              </a:ext>
            </a:extLst>
          </a:blip>
          <a:srcRect l="86269" t="62611" r="4420" b="28641"/>
          <a:stretch>
            <a:fillRect/>
          </a:stretch>
        </p:blipFill>
        <p:spPr bwMode="auto">
          <a:xfrm>
            <a:off x="1403648" y="3723878"/>
            <a:ext cx="403592" cy="33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664842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内容占位符 2"/>
          <p:cNvSpPr>
            <a:spLocks noGrp="1"/>
          </p:cNvSpPr>
          <p:nvPr>
            <p:ph sz="quarter" idx="10"/>
          </p:nvPr>
        </p:nvSpPr>
        <p:spPr/>
        <p:txBody>
          <a:bodyPr>
            <a:noAutofit/>
          </a:bodyPr>
          <a:lstStyle/>
          <a:p>
            <a:pPr marL="0" indent="0">
              <a:buNone/>
            </a:pPr>
            <a:r>
              <a:rPr lang="zh-CN" altLang="zh-CN" dirty="0"/>
              <a:t>（</a:t>
            </a:r>
            <a:r>
              <a:rPr lang="en-US" altLang="zh-CN" dirty="0"/>
              <a:t>3</a:t>
            </a:r>
            <a:r>
              <a:rPr lang="zh-CN" altLang="zh-CN" dirty="0"/>
              <a:t>）“网格线”复选项。选中该项时，将打印出网格线。</a:t>
            </a:r>
          </a:p>
          <a:p>
            <a:pPr marL="0" indent="0">
              <a:buNone/>
            </a:pPr>
            <a:r>
              <a:rPr lang="zh-CN" altLang="zh-CN" dirty="0"/>
              <a:t>（</a:t>
            </a:r>
            <a:r>
              <a:rPr lang="en-US" altLang="zh-CN" dirty="0"/>
              <a:t>4</a:t>
            </a:r>
            <a:r>
              <a:rPr lang="zh-CN" altLang="zh-CN" dirty="0"/>
              <a:t>）“单色打印”复选框：若使用黑白打印机，则应该选中该复选框；若使用彩色打印机，选中该项可减少打印时间。</a:t>
            </a:r>
          </a:p>
          <a:p>
            <a:pPr marL="0" indent="0">
              <a:buNone/>
            </a:pPr>
            <a:r>
              <a:rPr lang="zh-CN" altLang="zh-CN" dirty="0"/>
              <a:t>（</a:t>
            </a:r>
            <a:r>
              <a:rPr lang="en-US" altLang="zh-CN" dirty="0"/>
              <a:t>5</a:t>
            </a:r>
            <a:r>
              <a:rPr lang="zh-CN" altLang="zh-CN" dirty="0"/>
              <a:t>）“草稿品质”复选框： 选中该复选框，可以减少打印时间，但同时将降低打印质量。</a:t>
            </a:r>
          </a:p>
        </p:txBody>
      </p:sp>
      <p:sp>
        <p:nvSpPr>
          <p:cNvPr id="7" name="文本占位符 1"/>
          <p:cNvSpPr>
            <a:spLocks noGrp="1"/>
          </p:cNvSpPr>
          <p:nvPr>
            <p:ph type="body" sz="quarter" idx="11"/>
          </p:nvPr>
        </p:nvSpPr>
        <p:spPr>
          <a:xfrm>
            <a:off x="517736" y="555526"/>
            <a:ext cx="8446752" cy="431800"/>
          </a:xfrm>
        </p:spPr>
        <p:txBody>
          <a:bodyPr/>
          <a:lstStyle/>
          <a:p>
            <a:r>
              <a:rPr lang="en-US" altLang="zh-CN" dirty="0"/>
              <a:t>4.5.1</a:t>
            </a:r>
            <a:r>
              <a:rPr lang="zh-CN" altLang="zh-CN" dirty="0"/>
              <a:t>　页面设置</a:t>
            </a:r>
          </a:p>
          <a:p>
            <a:endParaRPr lang="zh-CN" altLang="en-US" dirty="0">
              <a:solidFill>
                <a:srgbClr val="0070C0"/>
              </a:solidFill>
              <a:cs typeface="+mn-cs"/>
            </a:endParaRPr>
          </a:p>
        </p:txBody>
      </p:sp>
      <p:sp>
        <p:nvSpPr>
          <p:cNvPr id="8" name="文本占位符 2"/>
          <p:cNvSpPr>
            <a:spLocks noGrp="1"/>
          </p:cNvSpPr>
          <p:nvPr>
            <p:ph type="body" sz="quarter" idx="12"/>
          </p:nvPr>
        </p:nvSpPr>
        <p:spPr>
          <a:xfrm>
            <a:off x="505074" y="51718"/>
            <a:ext cx="8603430" cy="431800"/>
          </a:xfrm>
        </p:spPr>
        <p:txBody>
          <a:bodyPr/>
          <a:lstStyle/>
          <a:p>
            <a:r>
              <a:rPr lang="en-US" altLang="zh-CN" dirty="0"/>
              <a:t>4.5</a:t>
            </a:r>
            <a:r>
              <a:rPr lang="zh-CN" altLang="zh-CN" dirty="0"/>
              <a:t>　数据打印</a:t>
            </a:r>
            <a:endParaRPr lang="zh-CN" altLang="en-US" dirty="0"/>
          </a:p>
        </p:txBody>
      </p:sp>
    </p:spTree>
    <p:extLst>
      <p:ext uri="{BB962C8B-B14F-4D97-AF65-F5344CB8AC3E}">
        <p14:creationId xmlns:p14="http://schemas.microsoft.com/office/powerpoint/2010/main" val="7064251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内容占位符 2"/>
          <p:cNvSpPr>
            <a:spLocks noGrp="1"/>
          </p:cNvSpPr>
          <p:nvPr>
            <p:ph sz="quarter" idx="10"/>
          </p:nvPr>
        </p:nvSpPr>
        <p:spPr/>
        <p:txBody>
          <a:bodyPr>
            <a:noAutofit/>
          </a:bodyPr>
          <a:lstStyle/>
          <a:p>
            <a:pPr marL="0" indent="0">
              <a:buNone/>
            </a:pPr>
            <a:r>
              <a:rPr lang="zh-CN" altLang="zh-CN" dirty="0"/>
              <a:t>（</a:t>
            </a:r>
            <a:r>
              <a:rPr lang="en-US" altLang="zh-CN" dirty="0"/>
              <a:t>6</a:t>
            </a:r>
            <a:r>
              <a:rPr lang="zh-CN" altLang="zh-CN" dirty="0"/>
              <a:t>）“行号列标”复选框：选中该复选框，打印页中将包含行标和列标。</a:t>
            </a:r>
          </a:p>
          <a:p>
            <a:pPr marL="0" indent="0">
              <a:buNone/>
            </a:pPr>
            <a:r>
              <a:rPr lang="zh-CN" altLang="zh-CN" dirty="0"/>
              <a:t>（</a:t>
            </a:r>
            <a:r>
              <a:rPr lang="en-US" altLang="zh-CN" dirty="0"/>
              <a:t>7</a:t>
            </a:r>
            <a:r>
              <a:rPr lang="zh-CN" altLang="zh-CN" dirty="0"/>
              <a:t>）“批注”下拉列表框：在该下拉列表框中可以选择是否打印批注以及批注的打印位置，可以选择“工作表末尾”或“如同工作表中的显示”选项。</a:t>
            </a:r>
          </a:p>
          <a:p>
            <a:pPr marL="0" indent="0">
              <a:buNone/>
            </a:pPr>
            <a:r>
              <a:rPr lang="zh-CN" altLang="zh-CN" dirty="0"/>
              <a:t>（</a:t>
            </a:r>
            <a:r>
              <a:rPr lang="en-US" altLang="zh-CN" dirty="0"/>
              <a:t>8</a:t>
            </a:r>
            <a:r>
              <a:rPr lang="zh-CN" altLang="zh-CN" dirty="0"/>
              <a:t>）“打印顺序”选项区域：可以选择“先列后行”方式，也可以选择“先行后列”方式。</a:t>
            </a:r>
          </a:p>
        </p:txBody>
      </p:sp>
      <p:sp>
        <p:nvSpPr>
          <p:cNvPr id="7" name="文本占位符 1"/>
          <p:cNvSpPr>
            <a:spLocks noGrp="1"/>
          </p:cNvSpPr>
          <p:nvPr>
            <p:ph type="body" sz="quarter" idx="11"/>
          </p:nvPr>
        </p:nvSpPr>
        <p:spPr>
          <a:xfrm>
            <a:off x="517736" y="555526"/>
            <a:ext cx="8446752" cy="431800"/>
          </a:xfrm>
        </p:spPr>
        <p:txBody>
          <a:bodyPr/>
          <a:lstStyle/>
          <a:p>
            <a:r>
              <a:rPr lang="en-US" altLang="zh-CN" dirty="0"/>
              <a:t>4.5.1</a:t>
            </a:r>
            <a:r>
              <a:rPr lang="zh-CN" altLang="zh-CN" dirty="0"/>
              <a:t>　页面设置</a:t>
            </a:r>
          </a:p>
          <a:p>
            <a:endParaRPr lang="zh-CN" altLang="en-US" dirty="0"/>
          </a:p>
        </p:txBody>
      </p:sp>
      <p:sp>
        <p:nvSpPr>
          <p:cNvPr id="8" name="文本占位符 2"/>
          <p:cNvSpPr>
            <a:spLocks noGrp="1"/>
          </p:cNvSpPr>
          <p:nvPr>
            <p:ph type="body" sz="quarter" idx="12"/>
          </p:nvPr>
        </p:nvSpPr>
        <p:spPr>
          <a:xfrm>
            <a:off x="505074" y="51718"/>
            <a:ext cx="8603430" cy="431800"/>
          </a:xfrm>
        </p:spPr>
        <p:txBody>
          <a:bodyPr/>
          <a:lstStyle/>
          <a:p>
            <a:r>
              <a:rPr lang="en-US" altLang="zh-CN" dirty="0"/>
              <a:t>4.5</a:t>
            </a:r>
            <a:r>
              <a:rPr lang="zh-CN" altLang="zh-CN" dirty="0"/>
              <a:t>　数据打印</a:t>
            </a:r>
            <a:endParaRPr lang="zh-CN" altLang="en-US" dirty="0"/>
          </a:p>
        </p:txBody>
      </p:sp>
    </p:spTree>
    <p:extLst>
      <p:ext uri="{BB962C8B-B14F-4D97-AF65-F5344CB8AC3E}">
        <p14:creationId xmlns:p14="http://schemas.microsoft.com/office/powerpoint/2010/main" val="42509556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内容占位符 2"/>
          <p:cNvSpPr>
            <a:spLocks noGrp="1"/>
          </p:cNvSpPr>
          <p:nvPr>
            <p:ph sz="quarter" idx="10"/>
          </p:nvPr>
        </p:nvSpPr>
        <p:spPr>
          <a:xfrm>
            <a:off x="505074" y="1131590"/>
            <a:ext cx="4931022" cy="390525"/>
          </a:xfrm>
        </p:spPr>
        <p:txBody>
          <a:bodyPr/>
          <a:lstStyle/>
          <a:p>
            <a:pPr marL="0" indent="0">
              <a:buNone/>
            </a:pPr>
            <a:r>
              <a:rPr lang="zh-CN" altLang="zh-CN" dirty="0"/>
              <a:t>在打印工作表之前，用户可以使用打印预览功能查看工作表的打印效果。打印预览的显示效果与实际打印效果是相同的，用户预览后觉得效果令人满意再打印，可以减少纸张的浪费。单击“文件”选项卡的“打印”按钮可以预览打印效果，如图</a:t>
            </a:r>
            <a:r>
              <a:rPr lang="zh-CN" altLang="zh-CN" sz="2400" dirty="0"/>
              <a:t>所示。</a:t>
            </a:r>
          </a:p>
        </p:txBody>
      </p:sp>
      <p:sp>
        <p:nvSpPr>
          <p:cNvPr id="2" name="文本占位符 1"/>
          <p:cNvSpPr>
            <a:spLocks noGrp="1"/>
          </p:cNvSpPr>
          <p:nvPr>
            <p:ph type="body" sz="quarter" idx="11"/>
          </p:nvPr>
        </p:nvSpPr>
        <p:spPr/>
        <p:txBody>
          <a:bodyPr/>
          <a:lstStyle/>
          <a:p>
            <a:r>
              <a:rPr lang="en-US" altLang="zh-CN" dirty="0"/>
              <a:t>4.5.2</a:t>
            </a:r>
            <a:r>
              <a:rPr lang="zh-CN" altLang="zh-CN" dirty="0"/>
              <a:t>　打印预览与打印</a:t>
            </a:r>
          </a:p>
          <a:p>
            <a:endParaRPr lang="zh-CN" altLang="en-US" dirty="0"/>
          </a:p>
        </p:txBody>
      </p:sp>
      <p:sp>
        <p:nvSpPr>
          <p:cNvPr id="3" name="文本占位符 2"/>
          <p:cNvSpPr>
            <a:spLocks noGrp="1"/>
          </p:cNvSpPr>
          <p:nvPr>
            <p:ph type="body" sz="quarter" idx="12"/>
          </p:nvPr>
        </p:nvSpPr>
        <p:spPr/>
        <p:txBody>
          <a:bodyPr/>
          <a:lstStyle/>
          <a:p>
            <a:r>
              <a:rPr lang="en-US" altLang="zh-CN" dirty="0"/>
              <a:t>4.5</a:t>
            </a:r>
            <a:r>
              <a:rPr lang="zh-CN" altLang="zh-CN" dirty="0"/>
              <a:t>　数据打印</a:t>
            </a:r>
            <a:endParaRPr lang="zh-CN" altLang="en-US" dirty="0"/>
          </a:p>
        </p:txBody>
      </p:sp>
      <p:pic>
        <p:nvPicPr>
          <p:cNvPr id="50178" name="图片 3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08893" y="1154823"/>
            <a:ext cx="3753372" cy="343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8318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内容占位符 2"/>
          <p:cNvSpPr>
            <a:spLocks noGrp="1"/>
          </p:cNvSpPr>
          <p:nvPr>
            <p:ph sz="quarter" idx="10"/>
          </p:nvPr>
        </p:nvSpPr>
        <p:spPr/>
        <p:txBody>
          <a:bodyPr/>
          <a:lstStyle/>
          <a:p>
            <a:pPr marL="0" indent="0">
              <a:buNone/>
            </a:pPr>
            <a:r>
              <a:rPr lang="en-US" altLang="zh-CN" sz="2400" dirty="0"/>
              <a:t>1</a:t>
            </a:r>
            <a:r>
              <a:rPr lang="zh-CN" altLang="zh-CN" sz="2400" dirty="0"/>
              <a:t>．工作簿与工作表</a:t>
            </a:r>
          </a:p>
          <a:p>
            <a:pPr marL="0" indent="0"/>
            <a:r>
              <a:rPr lang="zh-CN" altLang="zh-CN" sz="2400" dirty="0">
                <a:solidFill>
                  <a:srgbClr val="FF0000"/>
                </a:solidFill>
              </a:rPr>
              <a:t>工作簿</a:t>
            </a:r>
            <a:r>
              <a:rPr lang="zh-CN" altLang="zh-CN" dirty="0"/>
              <a:t>就是一个</a:t>
            </a:r>
            <a:r>
              <a:rPr lang="en-US" altLang="zh-CN" dirty="0"/>
              <a:t>Excel</a:t>
            </a:r>
            <a:r>
              <a:rPr lang="zh-CN" altLang="zh-CN" dirty="0"/>
              <a:t>文件。当启动</a:t>
            </a:r>
            <a:r>
              <a:rPr lang="en-US" altLang="zh-CN" dirty="0"/>
              <a:t>Excel</a:t>
            </a:r>
            <a:r>
              <a:rPr lang="zh-CN" altLang="zh-CN" dirty="0"/>
              <a:t>后，</a:t>
            </a:r>
            <a:r>
              <a:rPr lang="en-US" altLang="zh-CN" dirty="0"/>
              <a:t>Excel</a:t>
            </a:r>
            <a:r>
              <a:rPr lang="zh-CN" altLang="zh-CN" dirty="0"/>
              <a:t>将自动创建一个新的工作簿文件，简称工作簿，如“工作薄</a:t>
            </a:r>
            <a:r>
              <a:rPr lang="en-US" altLang="zh-CN" dirty="0"/>
              <a:t>1.xlsx</a:t>
            </a:r>
            <a:r>
              <a:rPr lang="zh-CN" altLang="zh-CN" dirty="0"/>
              <a:t>”。一个工作簿由一个或多个工作表组成，用户可以根据需要创建更多的工作表。</a:t>
            </a:r>
            <a:endParaRPr lang="en-US" altLang="zh-CN" sz="2400" dirty="0"/>
          </a:p>
          <a:p>
            <a:pPr marL="0" indent="0"/>
            <a:r>
              <a:rPr lang="zh-CN" altLang="zh-CN" sz="2400" dirty="0">
                <a:solidFill>
                  <a:srgbClr val="FF0000"/>
                </a:solidFill>
              </a:rPr>
              <a:t>工作表</a:t>
            </a:r>
            <a:r>
              <a:rPr lang="zh-CN" altLang="zh-CN" sz="2400" dirty="0"/>
              <a:t>是工作簿中编辑二维表格的场所。每个工作表的列标题（列标）用字母</a:t>
            </a:r>
            <a:r>
              <a:rPr lang="en-US" altLang="zh-CN" sz="2400" dirty="0"/>
              <a:t>A</a:t>
            </a:r>
            <a:r>
              <a:rPr lang="zh-CN" altLang="zh-CN" sz="2400" dirty="0"/>
              <a:t>～</a:t>
            </a:r>
            <a:r>
              <a:rPr lang="en-US" altLang="zh-CN" sz="2400" dirty="0"/>
              <a:t>XFD</a:t>
            </a:r>
            <a:r>
              <a:rPr lang="zh-CN" altLang="zh-CN" sz="2400" dirty="0"/>
              <a:t>表示，共</a:t>
            </a:r>
            <a:r>
              <a:rPr lang="en-US" altLang="zh-CN" sz="2400" dirty="0"/>
              <a:t>16384</a:t>
            </a:r>
            <a:r>
              <a:rPr lang="zh-CN" altLang="zh-CN" sz="2400" dirty="0"/>
              <a:t>列，行标题（行标）用数字</a:t>
            </a:r>
            <a:r>
              <a:rPr lang="en-US" altLang="zh-CN" sz="2400" dirty="0"/>
              <a:t>1</a:t>
            </a:r>
            <a:r>
              <a:rPr lang="zh-CN" altLang="zh-CN" sz="2400" dirty="0"/>
              <a:t>～</a:t>
            </a:r>
            <a:r>
              <a:rPr lang="en-US" altLang="zh-CN" sz="2400" dirty="0"/>
              <a:t>1048576</a:t>
            </a:r>
            <a:r>
              <a:rPr lang="zh-CN" altLang="zh-CN" sz="2400" dirty="0"/>
              <a:t>表示。</a:t>
            </a:r>
            <a:r>
              <a:rPr lang="zh-CN" altLang="zh-CN" dirty="0"/>
              <a:t>为了区分工作表，每个工作表都有一个名称显示在工作表标签上，如</a:t>
            </a:r>
            <a:r>
              <a:rPr lang="en-US" altLang="zh-CN" dirty="0"/>
              <a:t>Sheet1</a:t>
            </a:r>
            <a:r>
              <a:rPr lang="zh-CN" altLang="zh-CN" dirty="0"/>
              <a:t>、</a:t>
            </a:r>
            <a:r>
              <a:rPr lang="en-US" altLang="zh-CN" dirty="0"/>
              <a:t>Sheet2</a:t>
            </a:r>
            <a:r>
              <a:rPr lang="zh-CN" altLang="zh-CN" dirty="0"/>
              <a:t>、……即为工作表名，用户可以根据表格内容更改工作表名。</a:t>
            </a:r>
            <a:endParaRPr lang="en-US" altLang="zh-CN" sz="2400" dirty="0"/>
          </a:p>
        </p:txBody>
      </p:sp>
      <p:sp>
        <p:nvSpPr>
          <p:cNvPr id="2" name="文本占位符 1"/>
          <p:cNvSpPr>
            <a:spLocks noGrp="1"/>
          </p:cNvSpPr>
          <p:nvPr>
            <p:ph type="body" sz="quarter" idx="11"/>
          </p:nvPr>
        </p:nvSpPr>
        <p:spPr/>
        <p:txBody>
          <a:bodyPr/>
          <a:lstStyle/>
          <a:p>
            <a:r>
              <a:rPr lang="en-US" altLang="zh-CN" dirty="0"/>
              <a:t>4.1.2</a:t>
            </a:r>
            <a:r>
              <a:rPr lang="zh-CN" altLang="zh-CN" dirty="0"/>
              <a:t>　</a:t>
            </a:r>
            <a:r>
              <a:rPr lang="en-US" altLang="zh-CN" dirty="0"/>
              <a:t>Excel</a:t>
            </a:r>
            <a:r>
              <a:rPr lang="zh-CN" altLang="zh-CN" dirty="0"/>
              <a:t>中的基本概念</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4.1</a:t>
            </a:r>
            <a:r>
              <a:rPr lang="zh-CN" altLang="zh-CN" dirty="0"/>
              <a:t>　</a:t>
            </a:r>
            <a:r>
              <a:rPr lang="en-US" altLang="zh-CN" dirty="0"/>
              <a:t>Excel 2016</a:t>
            </a:r>
            <a:r>
              <a:rPr lang="zh-CN" altLang="zh-CN" dirty="0"/>
              <a:t>的概述</a:t>
            </a:r>
            <a:endParaRPr lang="zh-CN" altLang="en-US" dirty="0"/>
          </a:p>
        </p:txBody>
      </p:sp>
    </p:spTree>
    <p:extLst>
      <p:ext uri="{BB962C8B-B14F-4D97-AF65-F5344CB8AC3E}">
        <p14:creationId xmlns:p14="http://schemas.microsoft.com/office/powerpoint/2010/main" val="18402107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内容占位符 2"/>
          <p:cNvSpPr>
            <a:spLocks noGrp="1"/>
          </p:cNvSpPr>
          <p:nvPr>
            <p:ph sz="quarter" idx="10"/>
          </p:nvPr>
        </p:nvSpPr>
        <p:spPr/>
        <p:txBody>
          <a:bodyPr/>
          <a:lstStyle/>
          <a:p>
            <a:pPr marL="0" indent="0">
              <a:lnSpc>
                <a:spcPct val="150000"/>
              </a:lnSpc>
              <a:buNone/>
            </a:pPr>
            <a:r>
              <a:rPr lang="zh-CN" altLang="en-US" dirty="0"/>
              <a:t>      用户可以设置可用的打印机、打印份数、打印范围、打印方向、纸张大小等，设置完毕后单击“打印”按钮即可开始打印操作。</a:t>
            </a:r>
            <a:endParaRPr lang="zh-CN" altLang="zh-CN" sz="2400" dirty="0"/>
          </a:p>
        </p:txBody>
      </p:sp>
      <p:sp>
        <p:nvSpPr>
          <p:cNvPr id="2" name="文本占位符 1"/>
          <p:cNvSpPr>
            <a:spLocks noGrp="1"/>
          </p:cNvSpPr>
          <p:nvPr>
            <p:ph type="body" sz="quarter" idx="11"/>
          </p:nvPr>
        </p:nvSpPr>
        <p:spPr/>
        <p:txBody>
          <a:bodyPr/>
          <a:lstStyle/>
          <a:p>
            <a:r>
              <a:rPr lang="en-US" altLang="zh-CN" dirty="0"/>
              <a:t>4.5.2</a:t>
            </a:r>
            <a:r>
              <a:rPr lang="zh-CN" altLang="zh-CN" dirty="0"/>
              <a:t>　打印预览与打印</a:t>
            </a:r>
          </a:p>
          <a:p>
            <a:endParaRPr lang="zh-CN" altLang="en-US" dirty="0"/>
          </a:p>
        </p:txBody>
      </p:sp>
      <p:sp>
        <p:nvSpPr>
          <p:cNvPr id="3" name="文本占位符 2"/>
          <p:cNvSpPr>
            <a:spLocks noGrp="1"/>
          </p:cNvSpPr>
          <p:nvPr>
            <p:ph type="body" sz="quarter" idx="12"/>
          </p:nvPr>
        </p:nvSpPr>
        <p:spPr/>
        <p:txBody>
          <a:bodyPr/>
          <a:lstStyle/>
          <a:p>
            <a:r>
              <a:rPr lang="en-US" altLang="zh-CN" dirty="0"/>
              <a:t>4.5</a:t>
            </a:r>
            <a:r>
              <a:rPr lang="zh-CN" altLang="zh-CN" dirty="0"/>
              <a:t>　数据打印</a:t>
            </a:r>
            <a:endParaRPr lang="zh-CN" altLang="en-US" dirty="0"/>
          </a:p>
        </p:txBody>
      </p:sp>
    </p:spTree>
    <p:extLst>
      <p:ext uri="{BB962C8B-B14F-4D97-AF65-F5344CB8AC3E}">
        <p14:creationId xmlns:p14="http://schemas.microsoft.com/office/powerpoint/2010/main" val="13159205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blip>
          <a:srcRect/>
          <a:stretch>
            <a:fillRect/>
          </a:stretch>
        </p:blipFill>
        <p:spPr>
          <a:xfrm>
            <a:off x="-112145" y="-331702"/>
            <a:ext cx="9651911" cy="6277708"/>
          </a:xfrm>
          <a:prstGeom prst="rect">
            <a:avLst/>
          </a:prstGeom>
          <a:noFill/>
          <a:ln>
            <a:noFill/>
          </a:ln>
        </p:spPr>
      </p:pic>
      <p:sp>
        <p:nvSpPr>
          <p:cNvPr id="3" name="标题 1"/>
          <p:cNvSpPr txBox="1"/>
          <p:nvPr/>
        </p:nvSpPr>
        <p:spPr>
          <a:xfrm>
            <a:off x="0" y="0"/>
            <a:ext cx="9368290" cy="5356788"/>
          </a:xfrm>
          <a:prstGeom prst="rect">
            <a:avLst/>
          </a:prstGeom>
          <a:gradFill>
            <a:gsLst>
              <a:gs pos="0">
                <a:schemeClr val="accent3">
                  <a:alpha val="0"/>
                </a:schemeClr>
              </a:gs>
              <a:gs pos="39000">
                <a:schemeClr val="accent3">
                  <a:alpha val="52000"/>
                </a:schemeClr>
              </a:gs>
              <a:gs pos="79000">
                <a:schemeClr val="accent3"/>
              </a:gs>
            </a:gsLst>
            <a:lin ang="10800000" scaled="0"/>
          </a:gradFill>
          <a:ln w="12700" cap="sq">
            <a:noFill/>
            <a:miter/>
          </a:ln>
        </p:spPr>
        <p:txBody>
          <a:bodyPr vert="horz" wrap="square" lIns="68580" tIns="34290" rIns="68580" bIns="34290" rtlCol="0" anchor="ctr"/>
          <a:lstStyle/>
          <a:p>
            <a:pPr algn="ctr"/>
            <a:endParaRPr kumimoji="1" lang="zh-CN" altLang="en-US" sz="1350" dirty="0"/>
          </a:p>
        </p:txBody>
      </p:sp>
      <p:sp>
        <p:nvSpPr>
          <p:cNvPr id="4" name="标题 1"/>
          <p:cNvSpPr txBox="1"/>
          <p:nvPr/>
        </p:nvSpPr>
        <p:spPr>
          <a:xfrm>
            <a:off x="827584" y="3771243"/>
            <a:ext cx="1350000" cy="216000"/>
          </a:xfrm>
          <a:prstGeom prst="rect">
            <a:avLst/>
          </a:prstGeom>
          <a:noFill/>
          <a:ln>
            <a:noFill/>
          </a:ln>
        </p:spPr>
        <p:txBody>
          <a:bodyPr vert="horz" wrap="square" lIns="0" tIns="0" rIns="0" bIns="0" rtlCol="0" anchor="ctr"/>
          <a:lstStyle/>
          <a:p>
            <a:pPr algn="l"/>
            <a:r>
              <a:rPr kumimoji="1" lang="en-US" altLang="zh-CN" sz="1350" dirty="0" err="1">
                <a:ln w="12700">
                  <a:noFill/>
                </a:ln>
                <a:solidFill>
                  <a:srgbClr val="FFFFFF">
                    <a:alpha val="100000"/>
                  </a:srgbClr>
                </a:solidFill>
                <a:latin typeface="OPPOSans R"/>
                <a:ea typeface="OPPOSans R"/>
                <a:cs typeface="OPPOSans R"/>
              </a:rPr>
              <a:t>汇报人</a:t>
            </a:r>
            <a:r>
              <a:rPr kumimoji="1" lang="en-US" altLang="zh-CN" sz="1350" dirty="0">
                <a:ln w="12700">
                  <a:noFill/>
                </a:ln>
                <a:solidFill>
                  <a:srgbClr val="FFFFFF">
                    <a:alpha val="100000"/>
                  </a:srgbClr>
                </a:solidFill>
                <a:latin typeface="OPPOSans R"/>
                <a:ea typeface="OPPOSans R"/>
                <a:cs typeface="OPPOSans R"/>
              </a:rPr>
              <a:t>：</a:t>
            </a:r>
            <a:r>
              <a:rPr kumimoji="1" lang="zh-TW" altLang="en-US" sz="1350" dirty="0">
                <a:ln w="12700">
                  <a:noFill/>
                </a:ln>
                <a:solidFill>
                  <a:srgbClr val="FFFFFF">
                    <a:alpha val="100000"/>
                  </a:srgbClr>
                </a:solidFill>
                <a:latin typeface="OPPOSans R"/>
                <a:ea typeface="OPPOSans R"/>
                <a:cs typeface="OPPOSans R"/>
              </a:rPr>
              <a:t>刘坤</a:t>
            </a:r>
            <a:endParaRPr kumimoji="1" lang="zh-CN" altLang="en-US" sz="1350" dirty="0"/>
          </a:p>
        </p:txBody>
      </p:sp>
      <p:sp>
        <p:nvSpPr>
          <p:cNvPr id="5" name="标题 1"/>
          <p:cNvSpPr txBox="1"/>
          <p:nvPr/>
        </p:nvSpPr>
        <p:spPr>
          <a:xfrm>
            <a:off x="2944819" y="3771243"/>
            <a:ext cx="1843205" cy="216000"/>
          </a:xfrm>
          <a:prstGeom prst="rect">
            <a:avLst/>
          </a:prstGeom>
          <a:noFill/>
          <a:ln>
            <a:noFill/>
          </a:ln>
        </p:spPr>
        <p:txBody>
          <a:bodyPr vert="horz" wrap="square" lIns="0" tIns="0" rIns="0" bIns="0" rtlCol="0" anchor="ctr"/>
          <a:lstStyle/>
          <a:p>
            <a:r>
              <a:rPr kumimoji="1" lang="en-US" altLang="zh-CN" sz="1350" dirty="0" err="1">
                <a:ln w="12700">
                  <a:noFill/>
                </a:ln>
                <a:solidFill>
                  <a:srgbClr val="FFFFFF">
                    <a:alpha val="100000"/>
                  </a:srgbClr>
                </a:solidFill>
                <a:latin typeface="OPPOSans R"/>
                <a:ea typeface="OPPOSans R"/>
                <a:cs typeface="OPPOSans R"/>
              </a:rPr>
              <a:t>汇报时间</a:t>
            </a:r>
            <a:r>
              <a:rPr kumimoji="1" lang="en-US" altLang="zh-CN" sz="1350" dirty="0">
                <a:ln w="12700">
                  <a:noFill/>
                </a:ln>
                <a:solidFill>
                  <a:srgbClr val="FFFFFF">
                    <a:alpha val="100000"/>
                  </a:srgbClr>
                </a:solidFill>
                <a:latin typeface="OPPOSans R"/>
                <a:ea typeface="OPPOSans R"/>
                <a:cs typeface="OPPOSans R"/>
              </a:rPr>
              <a:t>：</a:t>
            </a:r>
            <a:r>
              <a:rPr kumimoji="1" lang="en-US" altLang="zh-CN" sz="1400" dirty="0">
                <a:ln w="12700">
                  <a:noFill/>
                </a:ln>
                <a:solidFill>
                  <a:srgbClr val="FFFFFF">
                    <a:alpha val="100000"/>
                  </a:srgbClr>
                </a:solidFill>
                <a:latin typeface="Arial" panose="020B0604020202020204" pitchFamily="34" charset="0"/>
                <a:ea typeface="OPPOSans R"/>
                <a:cs typeface="Arial" panose="020B0604020202020204" pitchFamily="34" charset="0"/>
              </a:rPr>
              <a:t> 2024.08.28</a:t>
            </a:r>
            <a:endParaRPr kumimoji="1" lang="zh-CN" altLang="en-US" sz="1350" dirty="0"/>
          </a:p>
        </p:txBody>
      </p:sp>
      <p:sp>
        <p:nvSpPr>
          <p:cNvPr id="6" name="标题 1"/>
          <p:cNvSpPr txBox="1"/>
          <p:nvPr/>
        </p:nvSpPr>
        <p:spPr>
          <a:xfrm>
            <a:off x="387137" y="2168704"/>
            <a:ext cx="4698047" cy="706679"/>
          </a:xfrm>
          <a:custGeom>
            <a:avLst/>
            <a:gdLst>
              <a:gd name="connsiteX0" fmla="*/ 90025 w 7231605"/>
              <a:gd name="connsiteY0" fmla="*/ 0 h 2123901"/>
              <a:gd name="connsiteX1" fmla="*/ 50 w 7231605"/>
              <a:gd name="connsiteY1" fmla="*/ 669351 h 2123901"/>
              <a:gd name="connsiteX2" fmla="*/ 305085 w 7231605"/>
              <a:gd name="connsiteY2" fmla="*/ 1376718 h 2123901"/>
              <a:gd name="connsiteX3" fmla="*/ 1444263 w 7231605"/>
              <a:gd name="connsiteY3" fmla="*/ 1342664 h 2123901"/>
              <a:gd name="connsiteX4" fmla="*/ 2680208 w 7231605"/>
              <a:gd name="connsiteY4" fmla="*/ 733527 h 2123901"/>
              <a:gd name="connsiteX5" fmla="*/ 3725248 w 7231605"/>
              <a:gd name="connsiteY5" fmla="*/ 506200 h 2123901"/>
              <a:gd name="connsiteX6" fmla="*/ 4368260 w 7231605"/>
              <a:gd name="connsiteY6" fmla="*/ 777896 h 2123901"/>
              <a:gd name="connsiteX7" fmla="*/ 4430532 w 7231605"/>
              <a:gd name="connsiteY7" fmla="*/ 1388962 h 2123901"/>
              <a:gd name="connsiteX8" fmla="*/ 4442106 w 7231605"/>
              <a:gd name="connsiteY8" fmla="*/ 1967697 h 2123901"/>
              <a:gd name="connsiteX9" fmla="*/ 4947843 w 7231605"/>
              <a:gd name="connsiteY9" fmla="*/ 2110297 h 2123901"/>
              <a:gd name="connsiteX10" fmla="*/ 5475340 w 7231605"/>
              <a:gd name="connsiteY10" fmla="*/ 1926954 h 2123901"/>
              <a:gd name="connsiteX11" fmla="*/ 6057701 w 7231605"/>
              <a:gd name="connsiteY11" fmla="*/ 1672311 h 2123901"/>
              <a:gd name="connsiteX12" fmla="*/ 6545149 w 7231605"/>
              <a:gd name="connsiteY12" fmla="*/ 1352309 h 2123901"/>
              <a:gd name="connsiteX13" fmla="*/ 7231605 w 7231605"/>
              <a:gd name="connsiteY13" fmla="*/ 1643606 h 2123901"/>
            </a:gdLst>
            <a:ahLst/>
            <a:cxnLst/>
            <a:rect l="l" t="t" r="r" b="b"/>
            <a:pathLst>
              <a:path w="7231605" h="2123901">
                <a:moveTo>
                  <a:pt x="90025" y="0"/>
                </a:moveTo>
                <a:cubicBezTo>
                  <a:pt x="55147" y="121967"/>
                  <a:pt x="-1911" y="381599"/>
                  <a:pt x="50" y="669351"/>
                </a:cubicBezTo>
                <a:cubicBezTo>
                  <a:pt x="1232" y="842843"/>
                  <a:pt x="64383" y="1264499"/>
                  <a:pt x="305085" y="1376718"/>
                </a:cubicBezTo>
                <a:cubicBezTo>
                  <a:pt x="545787" y="1488937"/>
                  <a:pt x="949826" y="1453559"/>
                  <a:pt x="1444263" y="1342664"/>
                </a:cubicBezTo>
                <a:cubicBezTo>
                  <a:pt x="2085089" y="1099969"/>
                  <a:pt x="2300044" y="872938"/>
                  <a:pt x="2680208" y="733527"/>
                </a:cubicBezTo>
                <a:cubicBezTo>
                  <a:pt x="3060372" y="594116"/>
                  <a:pt x="3513045" y="533208"/>
                  <a:pt x="3725248" y="506200"/>
                </a:cubicBezTo>
                <a:cubicBezTo>
                  <a:pt x="3974774" y="526004"/>
                  <a:pt x="4250713" y="630769"/>
                  <a:pt x="4368260" y="777896"/>
                </a:cubicBezTo>
                <a:cubicBezTo>
                  <a:pt x="4485807" y="925023"/>
                  <a:pt x="4475191" y="1290713"/>
                  <a:pt x="4430532" y="1388962"/>
                </a:cubicBezTo>
                <a:cubicBezTo>
                  <a:pt x="4404941" y="1502293"/>
                  <a:pt x="4355888" y="1847475"/>
                  <a:pt x="4442106" y="1967697"/>
                </a:cubicBezTo>
                <a:cubicBezTo>
                  <a:pt x="4528324" y="2087919"/>
                  <a:pt x="4722368" y="2154204"/>
                  <a:pt x="4947843" y="2110297"/>
                </a:cubicBezTo>
                <a:cubicBezTo>
                  <a:pt x="5204955" y="2055279"/>
                  <a:pt x="5290364" y="1999952"/>
                  <a:pt x="5475340" y="1926954"/>
                </a:cubicBezTo>
                <a:cubicBezTo>
                  <a:pt x="5660316" y="1853956"/>
                  <a:pt x="5879400" y="1768085"/>
                  <a:pt x="6057701" y="1672311"/>
                </a:cubicBezTo>
                <a:cubicBezTo>
                  <a:pt x="6236003" y="1576537"/>
                  <a:pt x="6429402" y="1371600"/>
                  <a:pt x="6545149" y="1352309"/>
                </a:cubicBezTo>
                <a:cubicBezTo>
                  <a:pt x="6838379" y="1241743"/>
                  <a:pt x="7052878" y="1330835"/>
                  <a:pt x="7231605" y="1643606"/>
                </a:cubicBezTo>
              </a:path>
            </a:pathLst>
          </a:custGeom>
          <a:noFill/>
          <a:ln w="38100" cap="sq">
            <a:solidFill>
              <a:schemeClr val="accent1"/>
            </a:solidFill>
            <a:miter/>
          </a:ln>
        </p:spPr>
        <p:txBody>
          <a:bodyPr vert="horz" wrap="square" lIns="68580" tIns="34290" rIns="68580" bIns="34290" rtlCol="0" anchor="ctr"/>
          <a:lstStyle/>
          <a:p>
            <a:pPr algn="ctr"/>
            <a:endParaRPr kumimoji="1" lang="zh-CN" altLang="en-US" sz="1350"/>
          </a:p>
        </p:txBody>
      </p:sp>
      <p:sp>
        <p:nvSpPr>
          <p:cNvPr id="7" name="标题 1"/>
          <p:cNvSpPr txBox="1"/>
          <p:nvPr/>
        </p:nvSpPr>
        <p:spPr>
          <a:xfrm>
            <a:off x="5171006" y="2804352"/>
            <a:ext cx="62182" cy="62182"/>
          </a:xfrm>
          <a:prstGeom prst="ellipse">
            <a:avLst/>
          </a:prstGeom>
          <a:solidFill>
            <a:schemeClr val="accent6"/>
          </a:solidFill>
          <a:ln w="12700" cap="sq">
            <a:noFill/>
            <a:miter/>
          </a:ln>
        </p:spPr>
        <p:txBody>
          <a:bodyPr vert="horz" wrap="square" lIns="68580" tIns="34290" rIns="68580" bIns="34290" rtlCol="0" anchor="ctr"/>
          <a:lstStyle/>
          <a:p>
            <a:pPr algn="ctr"/>
            <a:endParaRPr kumimoji="1" lang="zh-CN" altLang="en-US" sz="1350"/>
          </a:p>
        </p:txBody>
      </p:sp>
      <p:sp>
        <p:nvSpPr>
          <p:cNvPr id="8" name="标题 1"/>
          <p:cNvSpPr txBox="1"/>
          <p:nvPr/>
        </p:nvSpPr>
        <p:spPr>
          <a:xfrm>
            <a:off x="495301" y="1967856"/>
            <a:ext cx="82370" cy="82370"/>
          </a:xfrm>
          <a:prstGeom prst="ellipse">
            <a:avLst/>
          </a:prstGeom>
          <a:solidFill>
            <a:schemeClr val="accent1"/>
          </a:solidFill>
          <a:ln w="12700" cap="sq">
            <a:noFill/>
            <a:miter/>
          </a:ln>
        </p:spPr>
        <p:txBody>
          <a:bodyPr vert="horz" wrap="square" lIns="68580" tIns="34290" rIns="68580" bIns="34290" rtlCol="0" anchor="ctr"/>
          <a:lstStyle/>
          <a:p>
            <a:pPr algn="ctr"/>
            <a:endParaRPr kumimoji="1" lang="zh-CN" altLang="en-US" sz="1350"/>
          </a:p>
        </p:txBody>
      </p:sp>
      <p:grpSp>
        <p:nvGrpSpPr>
          <p:cNvPr id="9" name="Group 8"/>
          <p:cNvGrpSpPr/>
          <p:nvPr/>
        </p:nvGrpSpPr>
        <p:grpSpPr>
          <a:xfrm>
            <a:off x="7994333" y="563816"/>
            <a:ext cx="637608" cy="153136"/>
            <a:chOff x="10659110" y="751754"/>
            <a:chExt cx="850144" cy="204181"/>
          </a:xfrm>
        </p:grpSpPr>
        <p:sp>
          <p:nvSpPr>
            <p:cNvPr id="10" name="标题 1"/>
            <p:cNvSpPr txBox="1"/>
            <p:nvPr/>
          </p:nvSpPr>
          <p:spPr>
            <a:xfrm>
              <a:off x="11305073" y="751754"/>
              <a:ext cx="204181" cy="204181"/>
            </a:xfrm>
            <a:prstGeom prst="ellipse">
              <a:avLst/>
            </a:prstGeom>
            <a:noFill/>
            <a:ln w="12700" cap="sq">
              <a:solidFill>
                <a:schemeClr val="bg1"/>
              </a:solidFill>
              <a:miter/>
            </a:ln>
          </p:spPr>
          <p:txBody>
            <a:bodyPr vert="horz" wrap="square" lIns="68580" tIns="34290" rIns="68580" bIns="34290" rtlCol="0" anchor="ctr"/>
            <a:lstStyle/>
            <a:p>
              <a:pPr algn="ctr"/>
              <a:endParaRPr kumimoji="1" lang="zh-CN" altLang="en-US" sz="1350"/>
            </a:p>
          </p:txBody>
        </p:sp>
        <p:sp>
          <p:nvSpPr>
            <p:cNvPr id="11" name="标题 1"/>
            <p:cNvSpPr txBox="1"/>
            <p:nvPr/>
          </p:nvSpPr>
          <p:spPr>
            <a:xfrm>
              <a:off x="10982092" y="751754"/>
              <a:ext cx="204181" cy="204181"/>
            </a:xfrm>
            <a:prstGeom prst="ellipse">
              <a:avLst/>
            </a:pr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12" name="标题 1"/>
            <p:cNvSpPr txBox="1"/>
            <p:nvPr/>
          </p:nvSpPr>
          <p:spPr>
            <a:xfrm>
              <a:off x="10659110" y="751754"/>
              <a:ext cx="204181" cy="204181"/>
            </a:xfrm>
            <a:prstGeom prst="ellipse">
              <a:avLst/>
            </a:prstGeom>
            <a:solidFill>
              <a:schemeClr val="bg1"/>
            </a:solidFill>
            <a:ln w="12700" cap="sq">
              <a:noFill/>
              <a:miter/>
            </a:ln>
          </p:spPr>
          <p:txBody>
            <a:bodyPr vert="horz" wrap="square" lIns="68580" tIns="34290" rIns="68580" bIns="34290" rtlCol="0" anchor="ctr"/>
            <a:lstStyle/>
            <a:p>
              <a:pPr algn="ctr"/>
              <a:endParaRPr kumimoji="1" lang="zh-CN" altLang="en-US" sz="1350"/>
            </a:p>
          </p:txBody>
        </p:sp>
      </p:grpSp>
      <p:sp>
        <p:nvSpPr>
          <p:cNvPr id="14" name="标题 1"/>
          <p:cNvSpPr txBox="1"/>
          <p:nvPr/>
        </p:nvSpPr>
        <p:spPr>
          <a:xfrm>
            <a:off x="625531" y="1270405"/>
            <a:ext cx="4607657" cy="2253728"/>
          </a:xfrm>
          <a:prstGeom prst="rect">
            <a:avLst/>
          </a:prstGeom>
          <a:noFill/>
          <a:ln w="12700" cap="sq">
            <a:noFill/>
            <a:miter/>
          </a:ln>
        </p:spPr>
        <p:txBody>
          <a:bodyPr vert="horz" wrap="square" lIns="0" tIns="0" rIns="0" bIns="0" rtlCol="0" anchor="ctr"/>
          <a:lstStyle/>
          <a:p>
            <a:pPr algn="l"/>
            <a:r>
              <a:rPr kumimoji="1" lang="en-US" altLang="zh-CN" sz="4500">
                <a:ln w="12700">
                  <a:noFill/>
                </a:ln>
                <a:solidFill>
                  <a:srgbClr val="FFFFFF">
                    <a:alpha val="100000"/>
                  </a:srgbClr>
                </a:solidFill>
                <a:latin typeface="OPPOSans H"/>
                <a:ea typeface="OPPOSans H"/>
                <a:cs typeface="OPPOSans H"/>
              </a:rPr>
              <a:t>谢谢大家</a:t>
            </a:r>
            <a:endParaRPr kumimoji="1" lang="zh-CN" altLang="en-US" sz="1350"/>
          </a:p>
        </p:txBody>
      </p:sp>
      <p:pic>
        <p:nvPicPr>
          <p:cNvPr id="16" name="Picture 15">
            <a:extLst>
              <a:ext uri="{FF2B5EF4-FFF2-40B4-BE49-F238E27FC236}">
                <a16:creationId xmlns:a16="http://schemas.microsoft.com/office/drawing/2014/main" id="{0CCA58BE-2C9A-464B-99FE-0E3F2140B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388" y="496109"/>
            <a:ext cx="2387600" cy="431800"/>
          </a:xfrm>
          <a:prstGeom prst="rect">
            <a:avLst/>
          </a:prstGeom>
        </p:spPr>
      </p:pic>
    </p:spTree>
    <p:extLst>
      <p:ext uri="{BB962C8B-B14F-4D97-AF65-F5344CB8AC3E}">
        <p14:creationId xmlns:p14="http://schemas.microsoft.com/office/powerpoint/2010/main" val="3664271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内容占位符 2"/>
          <p:cNvSpPr>
            <a:spLocks noGrp="1"/>
          </p:cNvSpPr>
          <p:nvPr>
            <p:ph sz="quarter" idx="10"/>
          </p:nvPr>
        </p:nvSpPr>
        <p:spPr>
          <a:xfrm>
            <a:off x="505074" y="1265296"/>
            <a:ext cx="8315398" cy="390525"/>
          </a:xfrm>
        </p:spPr>
        <p:txBody>
          <a:bodyPr>
            <a:noAutofit/>
          </a:bodyPr>
          <a:lstStyle/>
          <a:p>
            <a:pPr marL="0" indent="0">
              <a:buNone/>
            </a:pPr>
            <a:r>
              <a:rPr lang="en-US" altLang="zh-CN" dirty="0"/>
              <a:t>2</a:t>
            </a:r>
            <a:r>
              <a:rPr lang="zh-CN" altLang="zh-CN" dirty="0"/>
              <a:t>．单元格及当前单元格</a:t>
            </a:r>
          </a:p>
          <a:p>
            <a:pPr marL="0" indent="0">
              <a:buNone/>
            </a:pPr>
            <a:r>
              <a:rPr lang="en-US" altLang="zh-CN" dirty="0"/>
              <a:t>Excel</a:t>
            </a:r>
            <a:r>
              <a:rPr lang="zh-CN" altLang="zh-CN" dirty="0"/>
              <a:t>中把工作表中的格子称为单元格。单元格的名称是列标题与行标题的组合，如</a:t>
            </a:r>
            <a:r>
              <a:rPr lang="en-US" altLang="zh-CN" dirty="0"/>
              <a:t>A1</a:t>
            </a:r>
            <a:r>
              <a:rPr lang="zh-CN" altLang="zh-CN" dirty="0"/>
              <a:t>单元格、</a:t>
            </a:r>
            <a:r>
              <a:rPr lang="en-US" altLang="zh-CN" dirty="0"/>
              <a:t>R28</a:t>
            </a:r>
            <a:r>
              <a:rPr lang="zh-CN" altLang="zh-CN" dirty="0"/>
              <a:t>单元格等。单击某一单元格，该单元格周围出现粗线框，表示该单元格为当前单元格。通过键盘上的【</a:t>
            </a:r>
            <a:r>
              <a:rPr lang="en-US" altLang="zh-CN" dirty="0"/>
              <a:t>Tab</a:t>
            </a:r>
            <a:r>
              <a:rPr lang="zh-CN" altLang="zh-CN" dirty="0"/>
              <a:t>】键、回车键或【↑】、【↓】、【←】、【→】</a:t>
            </a:r>
            <a:r>
              <a:rPr lang="en-US" altLang="zh-CN" dirty="0"/>
              <a:t>4</a:t>
            </a:r>
            <a:r>
              <a:rPr lang="zh-CN" altLang="zh-CN" dirty="0"/>
              <a:t>个方向键可以移动粗线框更换当前单元格。工作表中的单元格是规则的，用户可以单击“开始”选项卡的“对齐方式”工具组中的“合并后居中”按钮，合并单元格或取消合并单元格，从而实现不规则表格的设计。</a:t>
            </a:r>
          </a:p>
        </p:txBody>
      </p:sp>
      <p:sp>
        <p:nvSpPr>
          <p:cNvPr id="2" name="文本占位符 1"/>
          <p:cNvSpPr>
            <a:spLocks noGrp="1"/>
          </p:cNvSpPr>
          <p:nvPr>
            <p:ph type="body" sz="quarter" idx="11"/>
          </p:nvPr>
        </p:nvSpPr>
        <p:spPr/>
        <p:txBody>
          <a:bodyPr/>
          <a:lstStyle/>
          <a:p>
            <a:r>
              <a:rPr lang="en-US" altLang="zh-CN" dirty="0"/>
              <a:t>4.1.2</a:t>
            </a:r>
            <a:r>
              <a:rPr lang="zh-CN" altLang="zh-CN" dirty="0"/>
              <a:t>　</a:t>
            </a:r>
            <a:r>
              <a:rPr lang="en-US" altLang="zh-CN" dirty="0"/>
              <a:t>Excel</a:t>
            </a:r>
            <a:r>
              <a:rPr lang="zh-CN" altLang="zh-CN" dirty="0"/>
              <a:t>中的基本概念</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4.1</a:t>
            </a:r>
            <a:r>
              <a:rPr lang="zh-CN" altLang="zh-CN" dirty="0"/>
              <a:t>　</a:t>
            </a:r>
            <a:r>
              <a:rPr lang="en-US" altLang="zh-CN" dirty="0"/>
              <a:t>Excel 2016</a:t>
            </a:r>
            <a:r>
              <a:rPr lang="zh-CN" altLang="zh-CN" dirty="0"/>
              <a:t>的概述</a:t>
            </a:r>
            <a:endParaRPr lang="zh-CN" altLang="en-US" dirty="0"/>
          </a:p>
        </p:txBody>
      </p:sp>
    </p:spTree>
    <p:extLst>
      <p:ext uri="{BB962C8B-B14F-4D97-AF65-F5344CB8AC3E}">
        <p14:creationId xmlns:p14="http://schemas.microsoft.com/office/powerpoint/2010/main" val="1390598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内容占位符 2"/>
          <p:cNvSpPr>
            <a:spLocks noGrp="1"/>
          </p:cNvSpPr>
          <p:nvPr>
            <p:ph sz="quarter" idx="10"/>
          </p:nvPr>
        </p:nvSpPr>
        <p:spPr/>
        <p:txBody>
          <a:bodyPr/>
          <a:lstStyle/>
          <a:p>
            <a:pPr marL="0" indent="0">
              <a:buNone/>
            </a:pPr>
            <a:r>
              <a:rPr lang="en-US" altLang="zh-CN" sz="2400" dirty="0"/>
              <a:t>3</a:t>
            </a:r>
            <a:r>
              <a:rPr lang="zh-CN" altLang="zh-CN" sz="2400" dirty="0"/>
              <a:t>．单元格区域</a:t>
            </a:r>
          </a:p>
          <a:p>
            <a:pPr marL="0" indent="0">
              <a:buNone/>
            </a:pPr>
            <a:r>
              <a:rPr lang="zh-CN" altLang="zh-CN" dirty="0"/>
              <a:t>单元格区域是工作表中的矩形区域，用户可以对单元格区域进行编辑，如复制、移动、清除和删除等。单元格区域以用冒号“</a:t>
            </a:r>
            <a:r>
              <a:rPr lang="en-US" altLang="zh-CN" dirty="0"/>
              <a:t>:</a:t>
            </a:r>
            <a:r>
              <a:rPr lang="zh-CN" altLang="zh-CN" dirty="0"/>
              <a:t>”分隔其左上角的单元格地址、右下角单元格地址的形式表示，如</a:t>
            </a:r>
            <a:r>
              <a:rPr lang="en-US" altLang="zh-CN" dirty="0"/>
              <a:t>A1:R6</a:t>
            </a:r>
            <a:r>
              <a:rPr lang="zh-CN" altLang="zh-CN" dirty="0"/>
              <a:t>、</a:t>
            </a:r>
            <a:r>
              <a:rPr lang="en-US" altLang="zh-CN" dirty="0"/>
              <a:t>C7:G16</a:t>
            </a:r>
            <a:r>
              <a:rPr lang="zh-CN" altLang="zh-CN" dirty="0"/>
              <a:t>。</a:t>
            </a:r>
          </a:p>
        </p:txBody>
      </p:sp>
      <p:sp>
        <p:nvSpPr>
          <p:cNvPr id="2" name="文本占位符 1"/>
          <p:cNvSpPr>
            <a:spLocks noGrp="1"/>
          </p:cNvSpPr>
          <p:nvPr>
            <p:ph type="body" sz="quarter" idx="11"/>
          </p:nvPr>
        </p:nvSpPr>
        <p:spPr/>
        <p:txBody>
          <a:bodyPr/>
          <a:lstStyle/>
          <a:p>
            <a:r>
              <a:rPr lang="en-US" altLang="zh-CN" dirty="0"/>
              <a:t>1.1.2</a:t>
            </a:r>
            <a:r>
              <a:rPr lang="zh-CN" altLang="zh-CN" dirty="0"/>
              <a:t>　</a:t>
            </a:r>
            <a:r>
              <a:rPr lang="en-US" altLang="zh-CN" dirty="0"/>
              <a:t>Excel</a:t>
            </a:r>
            <a:r>
              <a:rPr lang="zh-CN" altLang="zh-CN" dirty="0"/>
              <a:t>中的基本概念</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4.1</a:t>
            </a:r>
            <a:r>
              <a:rPr lang="zh-CN" altLang="zh-CN" dirty="0"/>
              <a:t>　</a:t>
            </a:r>
            <a:r>
              <a:rPr lang="en-US" altLang="zh-CN" dirty="0"/>
              <a:t>Excel 2016</a:t>
            </a:r>
            <a:r>
              <a:rPr lang="zh-CN" altLang="zh-CN" dirty="0"/>
              <a:t>的概述</a:t>
            </a:r>
            <a:endParaRPr lang="zh-CN" altLang="en-US" dirty="0"/>
          </a:p>
        </p:txBody>
      </p:sp>
    </p:spTree>
    <p:extLst>
      <p:ext uri="{BB962C8B-B14F-4D97-AF65-F5344CB8AC3E}">
        <p14:creationId xmlns:p14="http://schemas.microsoft.com/office/powerpoint/2010/main" val="247092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内容占位符 2"/>
          <p:cNvSpPr>
            <a:spLocks noGrp="1"/>
          </p:cNvSpPr>
          <p:nvPr>
            <p:ph sz="quarter" idx="10"/>
          </p:nvPr>
        </p:nvSpPr>
        <p:spPr/>
        <p:txBody>
          <a:bodyPr/>
          <a:lstStyle/>
          <a:p>
            <a:pPr marL="0" indent="0">
              <a:buNone/>
            </a:pPr>
            <a:r>
              <a:rPr lang="en-US" altLang="zh-CN" sz="2400" dirty="0"/>
              <a:t>4</a:t>
            </a:r>
            <a:r>
              <a:rPr lang="zh-CN" altLang="zh-CN" sz="2400" dirty="0"/>
              <a:t>．单元格的</a:t>
            </a:r>
            <a:r>
              <a:rPr lang="zh-CN" altLang="zh-CN" dirty="0"/>
              <a:t>引用</a:t>
            </a:r>
            <a:r>
              <a:rPr lang="zh-CN" altLang="zh-CN" sz="2400" dirty="0"/>
              <a:t>地址</a:t>
            </a:r>
          </a:p>
          <a:p>
            <a:pPr marL="0" indent="0">
              <a:buNone/>
            </a:pPr>
            <a:r>
              <a:rPr lang="zh-CN" altLang="zh-CN" sz="2400" dirty="0"/>
              <a:t>单元格是工作表的基本单位，</a:t>
            </a:r>
            <a:r>
              <a:rPr lang="en-US" altLang="zh-CN" sz="2400" dirty="0"/>
              <a:t>Excel</a:t>
            </a:r>
            <a:r>
              <a:rPr lang="zh-CN" altLang="zh-CN" sz="2400" dirty="0"/>
              <a:t>中，利用列标题与行标题的组合实现对单元格的引用，如</a:t>
            </a:r>
            <a:r>
              <a:rPr lang="en-US" altLang="zh-CN" sz="2400" dirty="0"/>
              <a:t>A1</a:t>
            </a:r>
            <a:r>
              <a:rPr lang="zh-CN" altLang="zh-CN" sz="2400" dirty="0"/>
              <a:t>单元格表示的是第</a:t>
            </a:r>
            <a:r>
              <a:rPr lang="en-US" altLang="zh-CN" sz="2400" dirty="0"/>
              <a:t>A</a:t>
            </a:r>
            <a:r>
              <a:rPr lang="zh-CN" altLang="zh-CN" sz="2400" dirty="0"/>
              <a:t>列第</a:t>
            </a:r>
            <a:r>
              <a:rPr lang="en-US" altLang="zh-CN" sz="2400" dirty="0"/>
              <a:t>1</a:t>
            </a:r>
            <a:r>
              <a:rPr lang="zh-CN" altLang="zh-CN" sz="2400" dirty="0"/>
              <a:t>行的单元格，</a:t>
            </a:r>
            <a:r>
              <a:rPr lang="en-US" altLang="zh-CN" sz="2400" dirty="0"/>
              <a:t>R6</a:t>
            </a:r>
            <a:r>
              <a:rPr lang="zh-CN" altLang="zh-CN" sz="2400" dirty="0"/>
              <a:t>单元格表示第</a:t>
            </a:r>
            <a:r>
              <a:rPr lang="en-US" altLang="zh-CN" sz="2400" dirty="0"/>
              <a:t>R</a:t>
            </a:r>
            <a:r>
              <a:rPr lang="zh-CN" altLang="zh-CN" sz="2400" dirty="0"/>
              <a:t>列第</a:t>
            </a:r>
            <a:r>
              <a:rPr lang="en-US" altLang="zh-CN" sz="2400" dirty="0"/>
              <a:t>6</a:t>
            </a:r>
            <a:r>
              <a:rPr lang="zh-CN" altLang="zh-CN" sz="2400" dirty="0"/>
              <a:t>行的单元格。</a:t>
            </a:r>
            <a:r>
              <a:rPr lang="en-US" altLang="zh-CN" sz="2400" dirty="0"/>
              <a:t>A1</a:t>
            </a:r>
            <a:r>
              <a:rPr lang="zh-CN" altLang="zh-CN" sz="2400" dirty="0"/>
              <a:t>、</a:t>
            </a:r>
            <a:r>
              <a:rPr lang="en-US" altLang="zh-CN" sz="2400" dirty="0"/>
              <a:t>R6</a:t>
            </a:r>
            <a:r>
              <a:rPr lang="zh-CN" altLang="zh-CN" sz="2400" dirty="0"/>
              <a:t>这种表示是单元格的相对引用地址。单元格的地址有三种引用方式。</a:t>
            </a:r>
          </a:p>
        </p:txBody>
      </p:sp>
      <p:sp>
        <p:nvSpPr>
          <p:cNvPr id="2" name="文本占位符 1"/>
          <p:cNvSpPr>
            <a:spLocks noGrp="1"/>
          </p:cNvSpPr>
          <p:nvPr>
            <p:ph type="body" sz="quarter" idx="11"/>
          </p:nvPr>
        </p:nvSpPr>
        <p:spPr/>
        <p:txBody>
          <a:bodyPr/>
          <a:lstStyle/>
          <a:p>
            <a:r>
              <a:rPr lang="en-US" altLang="zh-CN" dirty="0"/>
              <a:t>4.1.2</a:t>
            </a:r>
            <a:r>
              <a:rPr lang="zh-CN" altLang="zh-CN" dirty="0"/>
              <a:t>　</a:t>
            </a:r>
            <a:r>
              <a:rPr lang="en-US" altLang="zh-CN" dirty="0"/>
              <a:t>Excel</a:t>
            </a:r>
            <a:r>
              <a:rPr lang="zh-CN" altLang="zh-CN" dirty="0"/>
              <a:t>中的基本概念</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4.1</a:t>
            </a:r>
            <a:r>
              <a:rPr lang="zh-CN" altLang="zh-CN" dirty="0"/>
              <a:t>　</a:t>
            </a:r>
            <a:r>
              <a:rPr lang="en-US" altLang="zh-CN" dirty="0"/>
              <a:t>Excel 2016</a:t>
            </a:r>
            <a:r>
              <a:rPr lang="zh-CN" altLang="zh-CN" dirty="0"/>
              <a:t>的概述</a:t>
            </a:r>
            <a:endParaRPr lang="zh-CN" altLang="en-US" dirty="0"/>
          </a:p>
        </p:txBody>
      </p:sp>
    </p:spTree>
    <p:extLst>
      <p:ext uri="{BB962C8B-B14F-4D97-AF65-F5344CB8AC3E}">
        <p14:creationId xmlns:p14="http://schemas.microsoft.com/office/powerpoint/2010/main" val="3049877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sz="quarter" idx="10"/>
          </p:nvPr>
        </p:nvSpPr>
        <p:spPr>
          <a:xfrm>
            <a:off x="505074" y="1265296"/>
            <a:ext cx="8459414" cy="390525"/>
          </a:xfrm>
        </p:spPr>
        <p:txBody>
          <a:bodyPr/>
          <a:lstStyle/>
          <a:p>
            <a:pPr marL="0" indent="0">
              <a:buNone/>
            </a:pPr>
            <a:r>
              <a:rPr lang="en-US" altLang="zh-CN" sz="2400" dirty="0"/>
              <a:t>4</a:t>
            </a:r>
            <a:r>
              <a:rPr lang="zh-CN" altLang="zh-CN" sz="2400" dirty="0"/>
              <a:t>．单元格的</a:t>
            </a:r>
            <a:r>
              <a:rPr lang="zh-CN" altLang="zh-CN" dirty="0"/>
              <a:t>引用</a:t>
            </a:r>
            <a:r>
              <a:rPr lang="zh-CN" altLang="zh-CN" sz="2400" dirty="0"/>
              <a:t>地址</a:t>
            </a:r>
          </a:p>
          <a:p>
            <a:pPr marL="0" indent="0">
              <a:buNone/>
            </a:pPr>
            <a:r>
              <a:rPr lang="zh-CN" altLang="zh-CN" sz="2400" dirty="0"/>
              <a:t>（</a:t>
            </a:r>
            <a:r>
              <a:rPr lang="en-US" altLang="zh-CN" sz="2400" dirty="0"/>
              <a:t>1</a:t>
            </a:r>
            <a:r>
              <a:rPr lang="zh-CN" altLang="zh-CN" sz="2400" dirty="0"/>
              <a:t>）</a:t>
            </a:r>
            <a:r>
              <a:rPr lang="zh-CN" altLang="zh-CN" dirty="0"/>
              <a:t>相对引用地址</a:t>
            </a:r>
            <a:r>
              <a:rPr lang="zh-CN" altLang="en-US" dirty="0"/>
              <a:t>：</a:t>
            </a:r>
            <a:r>
              <a:rPr lang="zh-CN" altLang="zh-CN" dirty="0"/>
              <a:t>单元格相对引用地址的表示方法是列标号加行标号，如</a:t>
            </a:r>
            <a:r>
              <a:rPr lang="en-US" altLang="zh-CN" dirty="0"/>
              <a:t>B3</a:t>
            </a:r>
            <a:r>
              <a:rPr lang="zh-CN" altLang="zh-CN" dirty="0"/>
              <a:t>、</a:t>
            </a:r>
            <a:r>
              <a:rPr lang="en-US" altLang="zh-CN" dirty="0"/>
              <a:t>E26</a:t>
            </a:r>
            <a:r>
              <a:rPr lang="zh-CN" altLang="zh-CN" dirty="0"/>
              <a:t>。单元格地址的相对引用反映了该地址与引用该地址的单元格之间的相对位置关系。如果将引用的相对地址中的公式或函数复制到其它单元格时，这种相对位置关系也随之被复制</a:t>
            </a:r>
            <a:r>
              <a:rPr lang="zh-CN" altLang="zh-CN" sz="2400" dirty="0"/>
              <a:t>，如图所示。</a:t>
            </a:r>
          </a:p>
        </p:txBody>
      </p:sp>
      <p:sp>
        <p:nvSpPr>
          <p:cNvPr id="2" name="文本占位符 1"/>
          <p:cNvSpPr>
            <a:spLocks noGrp="1"/>
          </p:cNvSpPr>
          <p:nvPr>
            <p:ph type="body" sz="quarter" idx="11"/>
          </p:nvPr>
        </p:nvSpPr>
        <p:spPr/>
        <p:txBody>
          <a:bodyPr/>
          <a:lstStyle/>
          <a:p>
            <a:r>
              <a:rPr lang="en-US" altLang="zh-CN" dirty="0"/>
              <a:t>4.1.2</a:t>
            </a:r>
            <a:r>
              <a:rPr lang="zh-CN" altLang="zh-CN" dirty="0"/>
              <a:t>　</a:t>
            </a:r>
            <a:r>
              <a:rPr lang="en-US" altLang="zh-CN" dirty="0"/>
              <a:t>Excel</a:t>
            </a:r>
            <a:r>
              <a:rPr lang="zh-CN" altLang="zh-CN" dirty="0"/>
              <a:t>中的基本概念</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4.1</a:t>
            </a:r>
            <a:r>
              <a:rPr lang="zh-CN" altLang="zh-CN" dirty="0"/>
              <a:t>　</a:t>
            </a:r>
            <a:r>
              <a:rPr lang="en-US" altLang="zh-CN" dirty="0"/>
              <a:t>Excel 2016</a:t>
            </a:r>
            <a:r>
              <a:rPr lang="zh-CN" altLang="zh-CN" dirty="0"/>
              <a:t>的概述</a:t>
            </a:r>
            <a:endParaRPr lang="zh-CN" altLang="en-US" dirty="0"/>
          </a:p>
        </p:txBody>
      </p:sp>
      <p:pic>
        <p:nvPicPr>
          <p:cNvPr id="16389" name="Picture 2" descr="../../AppData/Roaming/Tencent/Users/380869815/QQ/WinTemp/RichOle/%7dIF%5d$R1GN8UG8%7dV1AX(MU~O.pn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203848" y="3651870"/>
            <a:ext cx="4344144" cy="1249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7374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内容占位符 2"/>
          <p:cNvSpPr>
            <a:spLocks noGrp="1"/>
          </p:cNvSpPr>
          <p:nvPr>
            <p:ph sz="quarter" idx="10"/>
          </p:nvPr>
        </p:nvSpPr>
        <p:spPr/>
        <p:txBody>
          <a:bodyPr>
            <a:noAutofit/>
          </a:bodyPr>
          <a:lstStyle/>
          <a:p>
            <a:pPr marL="0" indent="0">
              <a:buNone/>
            </a:pPr>
            <a:r>
              <a:rPr lang="en-US" altLang="zh-CN" dirty="0"/>
              <a:t>4</a:t>
            </a:r>
            <a:r>
              <a:rPr lang="zh-CN" altLang="zh-CN" dirty="0"/>
              <a:t>．单元格的引用地址</a:t>
            </a:r>
            <a:endParaRPr lang="en-US" altLang="zh-CN" dirty="0"/>
          </a:p>
          <a:p>
            <a:pPr marL="0" indent="0">
              <a:buNone/>
            </a:pPr>
            <a:r>
              <a:rPr lang="zh-CN" altLang="zh-CN" sz="2000" dirty="0"/>
              <a:t>（</a:t>
            </a:r>
            <a:r>
              <a:rPr lang="en-US" altLang="zh-CN" sz="2000" dirty="0"/>
              <a:t>2</a:t>
            </a:r>
            <a:r>
              <a:rPr lang="zh-CN" altLang="zh-CN" sz="2000" dirty="0"/>
              <a:t>）绝对引用地址：单元格的绝对引用地址是指将其复制到其他单元格时其地址不变。绝对引用地址的表示是在行标题和列标题前加上“</a:t>
            </a:r>
            <a:r>
              <a:rPr lang="en-US" altLang="zh-CN" sz="2000" dirty="0"/>
              <a:t>$</a:t>
            </a:r>
            <a:r>
              <a:rPr lang="zh-CN" altLang="zh-CN" sz="2000" dirty="0"/>
              <a:t>”，如</a:t>
            </a:r>
            <a:r>
              <a:rPr lang="en-US" altLang="zh-CN" sz="2000" dirty="0"/>
              <a:t>$A$1</a:t>
            </a:r>
            <a:r>
              <a:rPr lang="zh-CN" altLang="zh-CN" sz="2000" dirty="0"/>
              <a:t>、</a:t>
            </a:r>
            <a:r>
              <a:rPr lang="en-US" altLang="zh-CN" sz="2000" dirty="0"/>
              <a:t>$R$6</a:t>
            </a:r>
            <a:r>
              <a:rPr lang="zh-CN" altLang="zh-CN" sz="2000" dirty="0"/>
              <a:t>。在输入或编辑公式时，利用【</a:t>
            </a:r>
            <a:r>
              <a:rPr lang="en-US" altLang="zh-CN" sz="2000" dirty="0"/>
              <a:t>F4</a:t>
            </a:r>
            <a:r>
              <a:rPr lang="zh-CN" altLang="zh-CN" sz="2000" dirty="0"/>
              <a:t>】键可以变换单元格引用地址的方式，每按一次【</a:t>
            </a:r>
            <a:r>
              <a:rPr lang="en-US" altLang="zh-CN" sz="2000" dirty="0"/>
              <a:t>F4</a:t>
            </a:r>
            <a:r>
              <a:rPr lang="zh-CN" altLang="zh-CN" sz="2000" dirty="0"/>
              <a:t>】键，其单元格地址就按绝对方式、混合方式、相对方式循环变化。如果公式或函数中有绝对引用地址，在进行公式或函数的复制或填充时，则该绝对引用地址不会发生变化。如图所示，</a:t>
            </a:r>
            <a:r>
              <a:rPr lang="en-US" altLang="zh-CN" sz="2000" dirty="0"/>
              <a:t>C3</a:t>
            </a:r>
            <a:r>
              <a:rPr lang="zh-CN" altLang="zh-CN" sz="2000" dirty="0"/>
              <a:t>是</a:t>
            </a:r>
            <a:r>
              <a:rPr lang="en-US" altLang="zh-CN" sz="2000" dirty="0"/>
              <a:t>C2</a:t>
            </a:r>
            <a:r>
              <a:rPr lang="zh-CN" altLang="zh-CN" sz="2000" dirty="0"/>
              <a:t>公式的复制。相对地址引用</a:t>
            </a:r>
            <a:r>
              <a:rPr lang="en-US" altLang="zh-CN" sz="2000" dirty="0"/>
              <a:t>B2</a:t>
            </a:r>
            <a:r>
              <a:rPr lang="zh-CN" altLang="zh-CN" sz="2000" dirty="0"/>
              <a:t>变成了</a:t>
            </a:r>
            <a:r>
              <a:rPr lang="en-US" altLang="zh-CN" sz="2000" dirty="0"/>
              <a:t>B3</a:t>
            </a:r>
            <a:r>
              <a:rPr lang="zh-CN" altLang="zh-CN" sz="2000" dirty="0"/>
              <a:t>，而绝对地址引用</a:t>
            </a:r>
            <a:r>
              <a:rPr lang="en-US" altLang="zh-CN" sz="2000" dirty="0"/>
              <a:t>$B$4</a:t>
            </a:r>
            <a:r>
              <a:rPr lang="zh-CN" altLang="zh-CN" sz="2000" dirty="0"/>
              <a:t>没有变化。</a:t>
            </a:r>
          </a:p>
          <a:p>
            <a:pPr marL="0" indent="0">
              <a:buNone/>
            </a:pPr>
            <a:r>
              <a:rPr lang="en-US" altLang="zh-CN" sz="2000" dirty="0"/>
              <a:t>  </a:t>
            </a:r>
            <a:endParaRPr lang="zh-CN" altLang="zh-CN" sz="2000" dirty="0"/>
          </a:p>
          <a:p>
            <a:pPr marL="0" indent="0">
              <a:buNone/>
            </a:pPr>
            <a:endParaRPr lang="zh-CN" altLang="zh-CN" dirty="0"/>
          </a:p>
        </p:txBody>
      </p:sp>
      <p:sp>
        <p:nvSpPr>
          <p:cNvPr id="2" name="文本占位符 1"/>
          <p:cNvSpPr>
            <a:spLocks noGrp="1"/>
          </p:cNvSpPr>
          <p:nvPr>
            <p:ph type="body" sz="quarter" idx="11"/>
          </p:nvPr>
        </p:nvSpPr>
        <p:spPr/>
        <p:txBody>
          <a:bodyPr/>
          <a:lstStyle/>
          <a:p>
            <a:r>
              <a:rPr lang="en-US" altLang="zh-CN" dirty="0"/>
              <a:t>4.1.2</a:t>
            </a:r>
            <a:r>
              <a:rPr lang="zh-CN" altLang="zh-CN" dirty="0"/>
              <a:t>　</a:t>
            </a:r>
            <a:r>
              <a:rPr lang="en-US" altLang="zh-CN" dirty="0"/>
              <a:t>Excel</a:t>
            </a:r>
            <a:r>
              <a:rPr lang="zh-CN" altLang="zh-CN" dirty="0"/>
              <a:t>中的基本概念</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4.1</a:t>
            </a:r>
            <a:r>
              <a:rPr lang="zh-CN" altLang="zh-CN" dirty="0"/>
              <a:t>　</a:t>
            </a:r>
            <a:r>
              <a:rPr lang="en-US" altLang="zh-CN" dirty="0"/>
              <a:t>Excel 2016</a:t>
            </a:r>
            <a:r>
              <a:rPr lang="zh-CN" altLang="zh-CN" dirty="0"/>
              <a:t>的概述</a:t>
            </a:r>
            <a:endParaRPr lang="zh-CN" altLang="en-US" dirty="0"/>
          </a:p>
        </p:txBody>
      </p:sp>
      <p:pic>
        <p:nvPicPr>
          <p:cNvPr id="3074" name="图片 4" descr="说明: IMG_2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4011910"/>
            <a:ext cx="2884053" cy="113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5" descr="说明: IMG_2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4011910"/>
            <a:ext cx="2884052" cy="113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7586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rot="16200000" flipH="1" flipV="1">
            <a:off x="2050418" y="-1970715"/>
            <a:ext cx="5143501" cy="9144001"/>
          </a:xfrm>
          <a:prstGeom prst="rect">
            <a:avLst/>
          </a:prstGeom>
          <a:solidFill>
            <a:schemeClr val="accent3">
              <a:lumMod val="20000"/>
              <a:lumOff val="80000"/>
              <a:alpha val="50000"/>
            </a:schemeClr>
          </a:solidFill>
          <a:ln w="12700" cap="sq">
            <a:noFill/>
            <a:miter/>
          </a:ln>
        </p:spPr>
        <p:txBody>
          <a:bodyPr vert="horz" wrap="square" lIns="68580" tIns="34290" rIns="68580" bIns="34290" rtlCol="0" anchor="ctr"/>
          <a:lstStyle/>
          <a:p>
            <a:pPr algn="ctr"/>
            <a:endParaRPr kumimoji="1" lang="zh-CN" altLang="en-US" sz="1350" dirty="0"/>
          </a:p>
        </p:txBody>
      </p:sp>
      <p:sp>
        <p:nvSpPr>
          <p:cNvPr id="10" name="标题 1"/>
          <p:cNvSpPr txBox="1"/>
          <p:nvPr/>
        </p:nvSpPr>
        <p:spPr>
          <a:xfrm rot="11647782">
            <a:off x="3511226" y="1673107"/>
            <a:ext cx="422649" cy="398738"/>
          </a:xfrm>
          <a:custGeom>
            <a:avLst/>
            <a:gdLst>
              <a:gd name="connsiteX0" fmla="*/ 189181 w 3681001"/>
              <a:gd name="connsiteY0" fmla="*/ 1188576 h 4892657"/>
              <a:gd name="connsiteX1" fmla="*/ 2495574 w 3681001"/>
              <a:gd name="connsiteY1" fmla="*/ 51439 h 4892657"/>
              <a:gd name="connsiteX2" fmla="*/ 3672529 w 3681001"/>
              <a:gd name="connsiteY2" fmla="*/ 2658261 h 4892657"/>
              <a:gd name="connsiteX3" fmla="*/ 2885563 w 3681001"/>
              <a:gd name="connsiteY3" fmla="*/ 4750450 h 4892657"/>
              <a:gd name="connsiteX4" fmla="*/ 441327 w 3681001"/>
              <a:gd name="connsiteY4" fmla="*/ 4316250 h 4892657"/>
              <a:gd name="connsiteX5" fmla="*/ 189181 w 3681001"/>
              <a:gd name="connsiteY5" fmla="*/ 1188576 h 4892657"/>
              <a:gd name="connsiteX6" fmla="*/ 72088 w 3557427"/>
              <a:gd name="connsiteY6" fmla="*/ 1177841 h 5170538"/>
              <a:gd name="connsiteX7" fmla="*/ 31329 w 3903367"/>
              <a:gd name="connsiteY7" fmla="*/ 1145192 h 5155799"/>
              <a:gd name="connsiteX8" fmla="*/ 359792 w 3915871"/>
              <a:gd name="connsiteY8" fmla="*/ 671506 h 5136285"/>
              <a:gd name="connsiteX9" fmla="*/ 359792 w 3945909"/>
              <a:gd name="connsiteY9" fmla="*/ 671506 h 5112217"/>
              <a:gd name="connsiteX10" fmla="*/ 359792 w 3945909"/>
              <a:gd name="connsiteY10" fmla="*/ 671506 h 5073161"/>
            </a:gdLst>
            <a:ahLst/>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gradFill>
            <a:gsLst>
              <a:gs pos="50000">
                <a:schemeClr val="accent3"/>
              </a:gs>
              <a:gs pos="100000">
                <a:schemeClr val="accent1"/>
              </a:gs>
            </a:gsLst>
            <a:lin ang="2700000" scaled="0"/>
          </a:gradFill>
          <a:ln w="12700" cap="flat">
            <a:noFill/>
            <a:miter/>
          </a:ln>
          <a:effectLst/>
        </p:spPr>
        <p:txBody>
          <a:bodyPr vert="horz" wrap="square" lIns="68580" tIns="34290" rIns="68580" bIns="34290" rtlCol="0" anchor="ctr"/>
          <a:lstStyle/>
          <a:p>
            <a:pPr algn="ctr"/>
            <a:endParaRPr kumimoji="1" lang="zh-CN" altLang="en-US" sz="1350"/>
          </a:p>
        </p:txBody>
      </p:sp>
      <p:sp>
        <p:nvSpPr>
          <p:cNvPr id="13" name="标题 1"/>
          <p:cNvSpPr txBox="1"/>
          <p:nvPr/>
        </p:nvSpPr>
        <p:spPr>
          <a:xfrm rot="9952218" flipH="1">
            <a:off x="3517610" y="2474946"/>
            <a:ext cx="422649" cy="398738"/>
          </a:xfrm>
          <a:custGeom>
            <a:avLst/>
            <a:gdLst>
              <a:gd name="connsiteX0" fmla="*/ 189181 w 3681001"/>
              <a:gd name="connsiteY0" fmla="*/ 1188576 h 4892657"/>
              <a:gd name="connsiteX1" fmla="*/ 2495574 w 3681001"/>
              <a:gd name="connsiteY1" fmla="*/ 51439 h 4892657"/>
              <a:gd name="connsiteX2" fmla="*/ 3672529 w 3681001"/>
              <a:gd name="connsiteY2" fmla="*/ 2658261 h 4892657"/>
              <a:gd name="connsiteX3" fmla="*/ 2885563 w 3681001"/>
              <a:gd name="connsiteY3" fmla="*/ 4750450 h 4892657"/>
              <a:gd name="connsiteX4" fmla="*/ 441327 w 3681001"/>
              <a:gd name="connsiteY4" fmla="*/ 4316250 h 4892657"/>
              <a:gd name="connsiteX5" fmla="*/ 189181 w 3681001"/>
              <a:gd name="connsiteY5" fmla="*/ 1188576 h 4892657"/>
              <a:gd name="connsiteX6" fmla="*/ 72088 w 3557427"/>
              <a:gd name="connsiteY6" fmla="*/ 1177841 h 5170538"/>
              <a:gd name="connsiteX7" fmla="*/ 31329 w 3903367"/>
              <a:gd name="connsiteY7" fmla="*/ 1145192 h 5155799"/>
              <a:gd name="connsiteX8" fmla="*/ 359792 w 3915871"/>
              <a:gd name="connsiteY8" fmla="*/ 671506 h 5136285"/>
              <a:gd name="connsiteX9" fmla="*/ 359792 w 3945909"/>
              <a:gd name="connsiteY9" fmla="*/ 671506 h 5112217"/>
              <a:gd name="connsiteX10" fmla="*/ 359792 w 3945909"/>
              <a:gd name="connsiteY10" fmla="*/ 671506 h 5073161"/>
            </a:gdLst>
            <a:ahLst/>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gradFill>
            <a:gsLst>
              <a:gs pos="50000">
                <a:schemeClr val="accent3"/>
              </a:gs>
              <a:gs pos="100000">
                <a:schemeClr val="accent1"/>
              </a:gs>
            </a:gsLst>
            <a:lin ang="2700000" scaled="0"/>
          </a:gradFill>
          <a:ln w="12700" cap="flat">
            <a:noFill/>
            <a:miter/>
          </a:ln>
          <a:effectLst/>
        </p:spPr>
        <p:txBody>
          <a:bodyPr vert="horz" wrap="square" lIns="68580" tIns="34290" rIns="68580" bIns="34290" rtlCol="0" anchor="ctr"/>
          <a:lstStyle/>
          <a:p>
            <a:pPr algn="ctr"/>
            <a:endParaRPr kumimoji="1" lang="zh-CN" altLang="en-US" sz="1350"/>
          </a:p>
        </p:txBody>
      </p:sp>
      <p:sp>
        <p:nvSpPr>
          <p:cNvPr id="22" name="标题 1"/>
          <p:cNvSpPr txBox="1"/>
          <p:nvPr/>
        </p:nvSpPr>
        <p:spPr>
          <a:xfrm rot="11647782">
            <a:off x="6215342" y="1673107"/>
            <a:ext cx="422649" cy="398738"/>
          </a:xfrm>
          <a:custGeom>
            <a:avLst/>
            <a:gdLst>
              <a:gd name="connsiteX0" fmla="*/ 189181 w 3681001"/>
              <a:gd name="connsiteY0" fmla="*/ 1188576 h 4892657"/>
              <a:gd name="connsiteX1" fmla="*/ 2495574 w 3681001"/>
              <a:gd name="connsiteY1" fmla="*/ 51439 h 4892657"/>
              <a:gd name="connsiteX2" fmla="*/ 3672529 w 3681001"/>
              <a:gd name="connsiteY2" fmla="*/ 2658261 h 4892657"/>
              <a:gd name="connsiteX3" fmla="*/ 2885563 w 3681001"/>
              <a:gd name="connsiteY3" fmla="*/ 4750450 h 4892657"/>
              <a:gd name="connsiteX4" fmla="*/ 441327 w 3681001"/>
              <a:gd name="connsiteY4" fmla="*/ 4316250 h 4892657"/>
              <a:gd name="connsiteX5" fmla="*/ 189181 w 3681001"/>
              <a:gd name="connsiteY5" fmla="*/ 1188576 h 4892657"/>
              <a:gd name="connsiteX6" fmla="*/ 72088 w 3557427"/>
              <a:gd name="connsiteY6" fmla="*/ 1177841 h 5170538"/>
              <a:gd name="connsiteX7" fmla="*/ 31329 w 3903367"/>
              <a:gd name="connsiteY7" fmla="*/ 1145192 h 5155799"/>
              <a:gd name="connsiteX8" fmla="*/ 359792 w 3915871"/>
              <a:gd name="connsiteY8" fmla="*/ 671506 h 5136285"/>
              <a:gd name="connsiteX9" fmla="*/ 359792 w 3945909"/>
              <a:gd name="connsiteY9" fmla="*/ 671506 h 5112217"/>
              <a:gd name="connsiteX10" fmla="*/ 359792 w 3945909"/>
              <a:gd name="connsiteY10" fmla="*/ 671506 h 5073161"/>
            </a:gdLst>
            <a:ahLst/>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gradFill>
            <a:gsLst>
              <a:gs pos="49000">
                <a:schemeClr val="accent3"/>
              </a:gs>
              <a:gs pos="100000">
                <a:schemeClr val="accent1"/>
              </a:gs>
            </a:gsLst>
            <a:lin ang="2700000" scaled="0"/>
          </a:gradFill>
          <a:ln w="12700" cap="flat">
            <a:noFill/>
            <a:miter/>
          </a:ln>
          <a:effectLst/>
        </p:spPr>
        <p:txBody>
          <a:bodyPr vert="horz" wrap="square" lIns="68580" tIns="34290" rIns="68580" bIns="34290" rtlCol="0" anchor="ctr"/>
          <a:lstStyle/>
          <a:p>
            <a:pPr algn="ctr"/>
            <a:endParaRPr kumimoji="1" lang="zh-CN" altLang="en-US" sz="1350"/>
          </a:p>
        </p:txBody>
      </p:sp>
      <p:sp>
        <p:nvSpPr>
          <p:cNvPr id="25" name="标题 1"/>
          <p:cNvSpPr txBox="1"/>
          <p:nvPr/>
        </p:nvSpPr>
        <p:spPr>
          <a:xfrm rot="9952218" flipH="1">
            <a:off x="6221726" y="2474946"/>
            <a:ext cx="422649" cy="398738"/>
          </a:xfrm>
          <a:custGeom>
            <a:avLst/>
            <a:gdLst>
              <a:gd name="connsiteX0" fmla="*/ 189181 w 3681001"/>
              <a:gd name="connsiteY0" fmla="*/ 1188576 h 4892657"/>
              <a:gd name="connsiteX1" fmla="*/ 2495574 w 3681001"/>
              <a:gd name="connsiteY1" fmla="*/ 51439 h 4892657"/>
              <a:gd name="connsiteX2" fmla="*/ 3672529 w 3681001"/>
              <a:gd name="connsiteY2" fmla="*/ 2658261 h 4892657"/>
              <a:gd name="connsiteX3" fmla="*/ 2885563 w 3681001"/>
              <a:gd name="connsiteY3" fmla="*/ 4750450 h 4892657"/>
              <a:gd name="connsiteX4" fmla="*/ 441327 w 3681001"/>
              <a:gd name="connsiteY4" fmla="*/ 4316250 h 4892657"/>
              <a:gd name="connsiteX5" fmla="*/ 189181 w 3681001"/>
              <a:gd name="connsiteY5" fmla="*/ 1188576 h 4892657"/>
              <a:gd name="connsiteX6" fmla="*/ 72088 w 3557427"/>
              <a:gd name="connsiteY6" fmla="*/ 1177841 h 5170538"/>
              <a:gd name="connsiteX7" fmla="*/ 31329 w 3903367"/>
              <a:gd name="connsiteY7" fmla="*/ 1145192 h 5155799"/>
              <a:gd name="connsiteX8" fmla="*/ 359792 w 3915871"/>
              <a:gd name="connsiteY8" fmla="*/ 671506 h 5136285"/>
              <a:gd name="connsiteX9" fmla="*/ 359792 w 3945909"/>
              <a:gd name="connsiteY9" fmla="*/ 671506 h 5112217"/>
              <a:gd name="connsiteX10" fmla="*/ 359792 w 3945909"/>
              <a:gd name="connsiteY10" fmla="*/ 671506 h 5073161"/>
            </a:gdLst>
            <a:ahLst/>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gradFill>
            <a:gsLst>
              <a:gs pos="50000">
                <a:schemeClr val="accent3"/>
              </a:gs>
              <a:gs pos="100000">
                <a:schemeClr val="accent1"/>
              </a:gs>
            </a:gsLst>
            <a:lin ang="2700000" scaled="0"/>
          </a:gradFill>
          <a:ln w="12700" cap="flat">
            <a:noFill/>
            <a:miter/>
          </a:ln>
          <a:effectLst/>
        </p:spPr>
        <p:txBody>
          <a:bodyPr vert="horz" wrap="square" lIns="68580" tIns="34290" rIns="68580" bIns="34290" rtlCol="0" anchor="ctr"/>
          <a:lstStyle/>
          <a:p>
            <a:pPr algn="ctr"/>
            <a:endParaRPr kumimoji="1" lang="zh-CN" altLang="en-US" sz="1350"/>
          </a:p>
        </p:txBody>
      </p:sp>
      <p:sp>
        <p:nvSpPr>
          <p:cNvPr id="11" name="标题 1"/>
          <p:cNvSpPr txBox="1"/>
          <p:nvPr/>
        </p:nvSpPr>
        <p:spPr>
          <a:xfrm>
            <a:off x="3515617" y="1627551"/>
            <a:ext cx="413870" cy="439098"/>
          </a:xfrm>
          <a:prstGeom prst="rect">
            <a:avLst/>
          </a:prstGeom>
          <a:noFill/>
          <a:ln>
            <a:noFill/>
          </a:ln>
        </p:spPr>
        <p:txBody>
          <a:bodyPr vert="horz" wrap="square" lIns="68580" tIns="34290" rIns="68580" bIns="34290" rtlCol="0" anchor="ctr"/>
          <a:lstStyle/>
          <a:p>
            <a:pPr algn="ctr"/>
            <a:r>
              <a:rPr kumimoji="1" lang="en-US" altLang="zh-CN" sz="1275" dirty="0">
                <a:ln w="12700">
                  <a:noFill/>
                </a:ln>
                <a:solidFill>
                  <a:srgbClr val="FFFFFF">
                    <a:alpha val="100000"/>
                  </a:srgbClr>
                </a:solidFill>
                <a:latin typeface="Source Han Serif SC Bold"/>
                <a:ea typeface="Source Han Serif SC Bold"/>
                <a:cs typeface="Source Han Serif SC Bold"/>
              </a:rPr>
              <a:t>01</a:t>
            </a:r>
            <a:endParaRPr kumimoji="1" lang="zh-CN" altLang="en-US" sz="1350" dirty="0"/>
          </a:p>
        </p:txBody>
      </p:sp>
      <p:sp>
        <p:nvSpPr>
          <p:cNvPr id="14" name="标题 1"/>
          <p:cNvSpPr txBox="1"/>
          <p:nvPr/>
        </p:nvSpPr>
        <p:spPr>
          <a:xfrm>
            <a:off x="3515617" y="2432003"/>
            <a:ext cx="413870" cy="439098"/>
          </a:xfrm>
          <a:prstGeom prst="rect">
            <a:avLst/>
          </a:prstGeom>
          <a:noFill/>
          <a:ln>
            <a:noFill/>
          </a:ln>
        </p:spPr>
        <p:txBody>
          <a:bodyPr vert="horz" wrap="square" lIns="68580" tIns="34290" rIns="68580" bIns="34290" rtlCol="0" anchor="ctr"/>
          <a:lstStyle/>
          <a:p>
            <a:pPr algn="ctr"/>
            <a:r>
              <a:rPr kumimoji="1" lang="en-US" altLang="zh-CN" sz="1275" dirty="0">
                <a:ln w="12700">
                  <a:noFill/>
                </a:ln>
                <a:solidFill>
                  <a:srgbClr val="FFFFFF">
                    <a:alpha val="100000"/>
                  </a:srgbClr>
                </a:solidFill>
                <a:latin typeface="Source Han Serif SC Bold"/>
                <a:ea typeface="Source Han Serif SC Bold"/>
                <a:cs typeface="Source Han Serif SC Bold"/>
              </a:rPr>
              <a:t>03</a:t>
            </a:r>
            <a:endParaRPr kumimoji="1" lang="zh-CN" altLang="en-US" sz="1350" dirty="0"/>
          </a:p>
        </p:txBody>
      </p:sp>
      <p:sp>
        <p:nvSpPr>
          <p:cNvPr id="23" name="标题 1"/>
          <p:cNvSpPr txBox="1"/>
          <p:nvPr/>
        </p:nvSpPr>
        <p:spPr>
          <a:xfrm>
            <a:off x="6213880" y="2448743"/>
            <a:ext cx="413870" cy="439098"/>
          </a:xfrm>
          <a:prstGeom prst="rect">
            <a:avLst/>
          </a:prstGeom>
          <a:noFill/>
          <a:ln>
            <a:noFill/>
          </a:ln>
        </p:spPr>
        <p:txBody>
          <a:bodyPr vert="horz" wrap="square" lIns="68580" tIns="34290" rIns="68580" bIns="34290" rtlCol="0" anchor="ctr"/>
          <a:lstStyle/>
          <a:p>
            <a:pPr algn="ctr"/>
            <a:r>
              <a:rPr kumimoji="1" lang="en-US" altLang="zh-CN" sz="1275" dirty="0">
                <a:ln w="12700">
                  <a:noFill/>
                </a:ln>
                <a:solidFill>
                  <a:srgbClr val="FFFFFF">
                    <a:alpha val="100000"/>
                  </a:srgbClr>
                </a:solidFill>
                <a:latin typeface="Source Han Serif SC Bold"/>
                <a:ea typeface="Source Han Serif SC Bold"/>
                <a:cs typeface="Source Han Serif SC Bold"/>
              </a:rPr>
              <a:t>05</a:t>
            </a:r>
            <a:endParaRPr kumimoji="1" lang="zh-CN" altLang="en-US" sz="1350" dirty="0"/>
          </a:p>
        </p:txBody>
      </p:sp>
      <p:sp>
        <p:nvSpPr>
          <p:cNvPr id="4" name="标题 1"/>
          <p:cNvSpPr txBox="1"/>
          <p:nvPr/>
        </p:nvSpPr>
        <p:spPr>
          <a:xfrm rot="20521404" flipH="1">
            <a:off x="-1074945" y="203208"/>
            <a:ext cx="4213725" cy="4961121"/>
          </a:xfrm>
          <a:custGeom>
            <a:avLst/>
            <a:gdLst>
              <a:gd name="connsiteX0" fmla="*/ 2827370 w 5771466"/>
              <a:gd name="connsiteY0" fmla="*/ 31187 h 6795161"/>
              <a:gd name="connsiteX1" fmla="*/ 2597323 w 5771466"/>
              <a:gd name="connsiteY1" fmla="*/ 124749 h 6795161"/>
              <a:gd name="connsiteX2" fmla="*/ 469572 w 5771466"/>
              <a:gd name="connsiteY2" fmla="*/ 1352673 h 6795161"/>
              <a:gd name="connsiteX3" fmla="*/ 0 w 5771466"/>
              <a:gd name="connsiteY3" fmla="*/ 2169658 h 6795161"/>
              <a:gd name="connsiteX4" fmla="*/ 0 w 5771466"/>
              <a:gd name="connsiteY4" fmla="*/ 4625505 h 6795161"/>
              <a:gd name="connsiteX5" fmla="*/ 469572 w 5771466"/>
              <a:gd name="connsiteY5" fmla="*/ 5437597 h 6795161"/>
              <a:gd name="connsiteX6" fmla="*/ 2597323 w 5771466"/>
              <a:gd name="connsiteY6" fmla="*/ 6670412 h 6795161"/>
              <a:gd name="connsiteX7" fmla="*/ 3541359 w 5771466"/>
              <a:gd name="connsiteY7" fmla="*/ 6670413 h 6795161"/>
              <a:gd name="connsiteX8" fmla="*/ 5669109 w 5771466"/>
              <a:gd name="connsiteY8" fmla="*/ 5437597 h 6795161"/>
              <a:gd name="connsiteX9" fmla="*/ 5771466 w 5771466"/>
              <a:gd name="connsiteY9" fmla="*/ 5369244 h 6795161"/>
              <a:gd name="connsiteX10" fmla="*/ 4191541 w 5771466"/>
              <a:gd name="connsiteY10" fmla="*/ 499969 h 6795161"/>
              <a:gd name="connsiteX11" fmla="*/ 4060829 w 5771466"/>
              <a:gd name="connsiteY11" fmla="*/ 424535 h 6795161"/>
              <a:gd name="connsiteX12" fmla="*/ 3541359 w 5771466"/>
              <a:gd name="connsiteY12" fmla="*/ 124749 h 6795161"/>
              <a:gd name="connsiteX13" fmla="*/ 2827370 w 5771466"/>
              <a:gd name="connsiteY13" fmla="*/ 31187 h 6795161"/>
            </a:gdLst>
            <a:ahLst/>
            <a:cxnLst/>
            <a:rect l="l" t="t" r="r" b="b"/>
            <a:pathLst>
              <a:path w="5771466" h="6795161">
                <a:moveTo>
                  <a:pt x="2827370" y="31187"/>
                </a:moveTo>
                <a:cubicBezTo>
                  <a:pt x="2748038" y="51979"/>
                  <a:pt x="2670693" y="83166"/>
                  <a:pt x="2597323" y="124749"/>
                </a:cubicBezTo>
                <a:cubicBezTo>
                  <a:pt x="469572" y="1352673"/>
                  <a:pt x="469572" y="1352673"/>
                  <a:pt x="469572" y="1352673"/>
                </a:cubicBezTo>
                <a:cubicBezTo>
                  <a:pt x="180981" y="1519005"/>
                  <a:pt x="0" y="1832101"/>
                  <a:pt x="0" y="2169658"/>
                </a:cubicBezTo>
                <a:cubicBezTo>
                  <a:pt x="0" y="4625505"/>
                  <a:pt x="0" y="4625505"/>
                  <a:pt x="0" y="4625505"/>
                </a:cubicBezTo>
                <a:cubicBezTo>
                  <a:pt x="0" y="4963061"/>
                  <a:pt x="180981" y="5271265"/>
                  <a:pt x="469572" y="5437597"/>
                </a:cubicBezTo>
                <a:cubicBezTo>
                  <a:pt x="2597323" y="6670412"/>
                  <a:pt x="2597323" y="6670412"/>
                  <a:pt x="2597323" y="6670412"/>
                </a:cubicBezTo>
                <a:cubicBezTo>
                  <a:pt x="2890806" y="6836745"/>
                  <a:pt x="3247876" y="6836745"/>
                  <a:pt x="3541359" y="6670413"/>
                </a:cubicBezTo>
                <a:cubicBezTo>
                  <a:pt x="5669109" y="5437597"/>
                  <a:pt x="5669109" y="5437597"/>
                  <a:pt x="5669109" y="5437597"/>
                </a:cubicBezTo>
                <a:lnTo>
                  <a:pt x="5771466" y="5369244"/>
                </a:lnTo>
                <a:lnTo>
                  <a:pt x="4191541" y="499969"/>
                </a:lnTo>
                <a:lnTo>
                  <a:pt x="4060829" y="424535"/>
                </a:lnTo>
                <a:cubicBezTo>
                  <a:pt x="3541359" y="124749"/>
                  <a:pt x="3541359" y="124749"/>
                  <a:pt x="3541359" y="124749"/>
                </a:cubicBezTo>
                <a:cubicBezTo>
                  <a:pt x="3321247" y="0"/>
                  <a:pt x="3065367" y="-31187"/>
                  <a:pt x="2827370" y="31187"/>
                </a:cubicBezTo>
                <a:close/>
              </a:path>
            </a:pathLst>
          </a:custGeom>
          <a:gradFill>
            <a:gsLst>
              <a:gs pos="50000">
                <a:srgbClr val="92D050"/>
              </a:gs>
              <a:gs pos="100000">
                <a:schemeClr val="accent6">
                  <a:lumMod val="60000"/>
                  <a:lumOff val="40000"/>
                </a:schemeClr>
              </a:gs>
            </a:gsLst>
            <a:lin ang="2700000" scaled="0"/>
          </a:gradFill>
          <a:ln w="12700" cap="flat">
            <a:noFill/>
            <a:miter/>
          </a:ln>
          <a:effectLst/>
        </p:spPr>
        <p:txBody>
          <a:bodyPr vert="horz" wrap="square" lIns="68580" tIns="34290" rIns="68580" bIns="34290" rtlCol="0" anchor="ctr"/>
          <a:lstStyle/>
          <a:p>
            <a:pPr algn="ctr"/>
            <a:endParaRPr kumimoji="1" lang="zh-CN" altLang="en-US" sz="1350"/>
          </a:p>
        </p:txBody>
      </p:sp>
      <p:sp>
        <p:nvSpPr>
          <p:cNvPr id="5" name="标题 1"/>
          <p:cNvSpPr txBox="1"/>
          <p:nvPr/>
        </p:nvSpPr>
        <p:spPr>
          <a:xfrm rot="20521404" flipH="1">
            <a:off x="5508365" y="4771686"/>
            <a:ext cx="743046" cy="507268"/>
          </a:xfrm>
          <a:custGeom>
            <a:avLst/>
            <a:gdLst>
              <a:gd name="connsiteX0" fmla="*/ 456312 w 990728"/>
              <a:gd name="connsiteY0" fmla="*/ 5034 h 676357"/>
              <a:gd name="connsiteX1" fmla="*/ 419184 w 990728"/>
              <a:gd name="connsiteY1" fmla="*/ 20134 h 676357"/>
              <a:gd name="connsiteX2" fmla="*/ 75785 w 990728"/>
              <a:gd name="connsiteY2" fmla="*/ 218309 h 676357"/>
              <a:gd name="connsiteX3" fmla="*/ 0 w 990728"/>
              <a:gd name="connsiteY3" fmla="*/ 350163 h 676357"/>
              <a:gd name="connsiteX4" fmla="*/ 1 w 990728"/>
              <a:gd name="connsiteY4" fmla="*/ 649749 h 676357"/>
              <a:gd name="connsiteX5" fmla="*/ 1 w 990728"/>
              <a:gd name="connsiteY5" fmla="*/ 676357 h 676357"/>
              <a:gd name="connsiteX6" fmla="*/ 990728 w 990728"/>
              <a:gd name="connsiteY6" fmla="*/ 354897 h 676357"/>
              <a:gd name="connsiteX7" fmla="*/ 990728 w 990728"/>
              <a:gd name="connsiteY7" fmla="*/ 350937 h 676357"/>
              <a:gd name="connsiteX8" fmla="*/ 990728 w 990728"/>
              <a:gd name="connsiteY8" fmla="*/ 350163 h 676357"/>
              <a:gd name="connsiteX9" fmla="*/ 914943 w 990728"/>
              <a:gd name="connsiteY9" fmla="*/ 218309 h 676357"/>
              <a:gd name="connsiteX10" fmla="*/ 571544 w 990728"/>
              <a:gd name="connsiteY10" fmla="*/ 20134 h 676357"/>
              <a:gd name="connsiteX11" fmla="*/ 456312 w 990728"/>
              <a:gd name="connsiteY11" fmla="*/ 5034 h 676357"/>
            </a:gdLst>
            <a:ahLst/>
            <a:cxnLst/>
            <a:rect l="l" t="t" r="r" b="b"/>
            <a:pathLst>
              <a:path w="990728" h="676357">
                <a:moveTo>
                  <a:pt x="456312" y="5034"/>
                </a:moveTo>
                <a:cubicBezTo>
                  <a:pt x="443509" y="8389"/>
                  <a:pt x="431026" y="13422"/>
                  <a:pt x="419184" y="20134"/>
                </a:cubicBezTo>
                <a:cubicBezTo>
                  <a:pt x="75785" y="218309"/>
                  <a:pt x="75785" y="218309"/>
                  <a:pt x="75785" y="218309"/>
                </a:cubicBezTo>
                <a:cubicBezTo>
                  <a:pt x="29209" y="245154"/>
                  <a:pt x="0" y="295684"/>
                  <a:pt x="0" y="350163"/>
                </a:cubicBezTo>
                <a:cubicBezTo>
                  <a:pt x="0" y="498795"/>
                  <a:pt x="0" y="591690"/>
                  <a:pt x="1" y="649749"/>
                </a:cubicBezTo>
                <a:lnTo>
                  <a:pt x="1" y="676357"/>
                </a:lnTo>
                <a:lnTo>
                  <a:pt x="990728" y="354897"/>
                </a:lnTo>
                <a:lnTo>
                  <a:pt x="990728" y="350937"/>
                </a:lnTo>
                <a:cubicBezTo>
                  <a:pt x="990728" y="350163"/>
                  <a:pt x="990728" y="350163"/>
                  <a:pt x="990728" y="350163"/>
                </a:cubicBezTo>
                <a:cubicBezTo>
                  <a:pt x="990728" y="295685"/>
                  <a:pt x="961519" y="245154"/>
                  <a:pt x="914943" y="218309"/>
                </a:cubicBezTo>
                <a:cubicBezTo>
                  <a:pt x="571544" y="20134"/>
                  <a:pt x="571544" y="20134"/>
                  <a:pt x="571544" y="20134"/>
                </a:cubicBezTo>
                <a:cubicBezTo>
                  <a:pt x="536019" y="0"/>
                  <a:pt x="494723" y="-5033"/>
                  <a:pt x="456312" y="5034"/>
                </a:cubicBezTo>
                <a:close/>
              </a:path>
            </a:pathLst>
          </a:custGeom>
          <a:gradFill>
            <a:gsLst>
              <a:gs pos="50000">
                <a:schemeClr val="accent3"/>
              </a:gs>
              <a:gs pos="100000">
                <a:schemeClr val="accent1"/>
              </a:gs>
            </a:gsLst>
            <a:lin ang="2700000" scaled="0"/>
          </a:gradFill>
          <a:ln w="12700" cap="flat">
            <a:noFill/>
            <a:miter/>
          </a:ln>
          <a:effectLst/>
        </p:spPr>
        <p:txBody>
          <a:bodyPr vert="horz" wrap="square" lIns="68580" tIns="34290" rIns="68580" bIns="34290" rtlCol="0" anchor="ctr"/>
          <a:lstStyle/>
          <a:p>
            <a:pPr algn="ctr"/>
            <a:endParaRPr kumimoji="1" lang="zh-CN" altLang="en-US" sz="1350"/>
          </a:p>
        </p:txBody>
      </p:sp>
      <p:sp>
        <p:nvSpPr>
          <p:cNvPr id="6" name="标题 1"/>
          <p:cNvSpPr txBox="1"/>
          <p:nvPr/>
        </p:nvSpPr>
        <p:spPr>
          <a:xfrm rot="20521404" flipH="1">
            <a:off x="8694832" y="-91284"/>
            <a:ext cx="500300" cy="576878"/>
          </a:xfrm>
          <a:custGeom>
            <a:avLst/>
            <a:gdLst>
              <a:gd name="connsiteX0" fmla="*/ 667066 w 667066"/>
              <a:gd name="connsiteY0" fmla="*/ 0 h 769170"/>
              <a:gd name="connsiteX1" fmla="*/ 0 w 667066"/>
              <a:gd name="connsiteY1" fmla="*/ 216441 h 769170"/>
              <a:gd name="connsiteX2" fmla="*/ 179343 w 667066"/>
              <a:gd name="connsiteY2" fmla="*/ 769170 h 769170"/>
              <a:gd name="connsiteX3" fmla="*/ 249398 w 667066"/>
              <a:gd name="connsiteY3" fmla="*/ 728580 h 769170"/>
              <a:gd name="connsiteX4" fmla="*/ 563569 w 667066"/>
              <a:gd name="connsiteY4" fmla="*/ 546550 h 769170"/>
              <a:gd name="connsiteX5" fmla="*/ 667065 w 667066"/>
              <a:gd name="connsiteY5" fmla="*/ 367561 h 769170"/>
              <a:gd name="connsiteX6" fmla="*/ 667065 w 667066"/>
              <a:gd name="connsiteY6" fmla="*/ 2169 h 769170"/>
            </a:gdLst>
            <a:ahLst/>
            <a:cxnLst/>
            <a:rect l="l" t="t" r="r" b="b"/>
            <a:pathLst>
              <a:path w="667066" h="769170">
                <a:moveTo>
                  <a:pt x="667066" y="0"/>
                </a:moveTo>
                <a:lnTo>
                  <a:pt x="0" y="216441"/>
                </a:lnTo>
                <a:lnTo>
                  <a:pt x="179343" y="769170"/>
                </a:lnTo>
                <a:lnTo>
                  <a:pt x="249398" y="728580"/>
                </a:lnTo>
                <a:cubicBezTo>
                  <a:pt x="563569" y="546550"/>
                  <a:pt x="563569" y="546550"/>
                  <a:pt x="563569" y="546550"/>
                </a:cubicBezTo>
                <a:cubicBezTo>
                  <a:pt x="627176" y="509890"/>
                  <a:pt x="667065" y="441960"/>
                  <a:pt x="667065" y="367561"/>
                </a:cubicBezTo>
                <a:cubicBezTo>
                  <a:pt x="667066" y="198410"/>
                  <a:pt x="667065" y="82119"/>
                  <a:pt x="667065" y="2169"/>
                </a:cubicBezTo>
                <a:close/>
              </a:path>
            </a:pathLst>
          </a:custGeom>
          <a:gradFill>
            <a:gsLst>
              <a:gs pos="50000">
                <a:schemeClr val="accent3"/>
              </a:gs>
              <a:gs pos="99000">
                <a:schemeClr val="accent3"/>
              </a:gs>
            </a:gsLst>
            <a:lin ang="2700000" scaled="0"/>
          </a:gradFill>
          <a:ln w="12700" cap="flat">
            <a:noFill/>
            <a:miter/>
          </a:ln>
          <a:effectLst/>
        </p:spPr>
        <p:txBody>
          <a:bodyPr vert="horz" wrap="square" lIns="68580" tIns="34290" rIns="68580" bIns="34290" rtlCol="0" anchor="ctr"/>
          <a:lstStyle/>
          <a:p>
            <a:pPr algn="ctr"/>
            <a:endParaRPr kumimoji="1" lang="zh-CN" altLang="en-US" sz="1350"/>
          </a:p>
        </p:txBody>
      </p:sp>
      <p:sp>
        <p:nvSpPr>
          <p:cNvPr id="7" name="标题 1"/>
          <p:cNvSpPr txBox="1"/>
          <p:nvPr/>
        </p:nvSpPr>
        <p:spPr>
          <a:xfrm>
            <a:off x="4622169" y="837250"/>
            <a:ext cx="2470897" cy="524436"/>
          </a:xfrm>
          <a:prstGeom prst="rect">
            <a:avLst/>
          </a:prstGeom>
          <a:gradFill>
            <a:gsLst>
              <a:gs pos="49000">
                <a:schemeClr val="accent3"/>
              </a:gs>
              <a:gs pos="100000">
                <a:schemeClr val="accent6"/>
              </a:gs>
            </a:gsLst>
            <a:lin ang="2700000" scaled="0"/>
          </a:gradFill>
          <a:ln w="12700" cap="flat">
            <a:noFill/>
            <a:miter/>
          </a:ln>
          <a:effectLst/>
        </p:spPr>
        <p:txBody>
          <a:bodyPr vert="horz" wrap="square" lIns="68580" tIns="34290" rIns="68580" bIns="34290" rtlCol="0" anchor="ctr"/>
          <a:lstStyle/>
          <a:p>
            <a:pPr algn="ctr"/>
            <a:endParaRPr kumimoji="1" lang="zh-CN" altLang="en-US" sz="1350"/>
          </a:p>
        </p:txBody>
      </p:sp>
      <p:sp>
        <p:nvSpPr>
          <p:cNvPr id="8" name="标题 1"/>
          <p:cNvSpPr txBox="1"/>
          <p:nvPr/>
        </p:nvSpPr>
        <p:spPr>
          <a:xfrm>
            <a:off x="3824833" y="534977"/>
            <a:ext cx="3268232" cy="692498"/>
          </a:xfrm>
          <a:prstGeom prst="rect">
            <a:avLst/>
          </a:prstGeom>
          <a:noFill/>
          <a:ln>
            <a:noFill/>
          </a:ln>
        </p:spPr>
        <p:txBody>
          <a:bodyPr vert="horz" wrap="square" lIns="68580" tIns="34290" rIns="68580" bIns="34290" rtlCol="0" anchor="t"/>
          <a:lstStyle/>
          <a:p>
            <a:pPr algn="l"/>
            <a:r>
              <a:rPr kumimoji="1" lang="en-US" altLang="zh-CN" sz="4050">
                <a:ln w="12700">
                  <a:noFill/>
                </a:ln>
                <a:solidFill>
                  <a:srgbClr val="262626">
                    <a:alpha val="100000"/>
                  </a:srgbClr>
                </a:solidFill>
                <a:latin typeface="Source Han Serif SC Bold"/>
                <a:ea typeface="Source Han Serif SC Bold"/>
                <a:cs typeface="Source Han Serif SC Bold"/>
              </a:rPr>
              <a:t>CONTENT</a:t>
            </a:r>
            <a:endParaRPr kumimoji="1" lang="zh-CN" altLang="en-US" sz="1350"/>
          </a:p>
        </p:txBody>
      </p:sp>
      <p:sp>
        <p:nvSpPr>
          <p:cNvPr id="9" name="标题 1"/>
          <p:cNvSpPr txBox="1"/>
          <p:nvPr/>
        </p:nvSpPr>
        <p:spPr>
          <a:xfrm>
            <a:off x="4038640" y="1579165"/>
            <a:ext cx="1880897" cy="569348"/>
          </a:xfrm>
          <a:prstGeom prst="rect">
            <a:avLst/>
          </a:prstGeom>
          <a:noFill/>
          <a:ln>
            <a:noFill/>
          </a:ln>
        </p:spPr>
        <p:txBody>
          <a:bodyPr vert="horz" wrap="square" lIns="68580" tIns="34290" rIns="68580" bIns="34290" rtlCol="0" anchor="ctr"/>
          <a:lstStyle/>
          <a:p>
            <a:pPr algn="l"/>
            <a:r>
              <a:rPr kumimoji="1" lang="en-US" altLang="zh-CN" sz="1350">
                <a:ln w="12700">
                  <a:noFill/>
                </a:ln>
                <a:solidFill>
                  <a:srgbClr val="404040">
                    <a:alpha val="100000"/>
                  </a:srgbClr>
                </a:solidFill>
                <a:latin typeface="Source Han Serif SC Bold"/>
                <a:ea typeface="Source Han Serif SC Bold"/>
                <a:cs typeface="Source Han Serif SC Bold"/>
              </a:rPr>
              <a:t>Excel基础与工作簿创建</a:t>
            </a:r>
            <a:endParaRPr kumimoji="1" lang="zh-CN" altLang="en-US" sz="1350"/>
          </a:p>
        </p:txBody>
      </p:sp>
      <p:sp>
        <p:nvSpPr>
          <p:cNvPr id="12" name="标题 1"/>
          <p:cNvSpPr txBox="1"/>
          <p:nvPr/>
        </p:nvSpPr>
        <p:spPr>
          <a:xfrm>
            <a:off x="4038640" y="2383618"/>
            <a:ext cx="1880897" cy="569348"/>
          </a:xfrm>
          <a:prstGeom prst="rect">
            <a:avLst/>
          </a:prstGeom>
          <a:noFill/>
          <a:ln>
            <a:noFill/>
          </a:ln>
        </p:spPr>
        <p:txBody>
          <a:bodyPr vert="horz" wrap="square" lIns="68580" tIns="34290" rIns="68580" bIns="34290" rtlCol="0" anchor="ctr"/>
          <a:lstStyle/>
          <a:p>
            <a:pPr algn="l"/>
            <a:r>
              <a:rPr kumimoji="1" lang="en-US" altLang="zh-CN" sz="1350">
                <a:ln w="12700">
                  <a:noFill/>
                </a:ln>
                <a:solidFill>
                  <a:srgbClr val="404040">
                    <a:alpha val="100000"/>
                  </a:srgbClr>
                </a:solidFill>
                <a:latin typeface="Source Han Serif SC Bold"/>
                <a:ea typeface="Source Han Serif SC Bold"/>
                <a:cs typeface="Source Han Serif SC Bold"/>
              </a:rPr>
              <a:t>数据汇总与自动计算</a:t>
            </a:r>
            <a:endParaRPr kumimoji="1" lang="zh-CN" altLang="en-US" sz="1350"/>
          </a:p>
        </p:txBody>
      </p:sp>
      <p:sp>
        <p:nvSpPr>
          <p:cNvPr id="15" name="标题 1"/>
          <p:cNvSpPr txBox="1"/>
          <p:nvPr/>
        </p:nvSpPr>
        <p:spPr>
          <a:xfrm>
            <a:off x="6737126" y="1562426"/>
            <a:ext cx="1880897" cy="569348"/>
          </a:xfrm>
          <a:prstGeom prst="rect">
            <a:avLst/>
          </a:prstGeom>
          <a:noFill/>
          <a:ln>
            <a:noFill/>
          </a:ln>
        </p:spPr>
        <p:txBody>
          <a:bodyPr vert="horz" wrap="square" lIns="68580" tIns="34290" rIns="68580" bIns="34290" rtlCol="0" anchor="ctr"/>
          <a:lstStyle/>
          <a:p>
            <a:pPr algn="l"/>
            <a:r>
              <a:rPr kumimoji="1" lang="en-US" altLang="zh-CN" sz="1350">
                <a:ln w="12700">
                  <a:noFill/>
                </a:ln>
                <a:solidFill>
                  <a:srgbClr val="404040">
                    <a:alpha val="100000"/>
                  </a:srgbClr>
                </a:solidFill>
                <a:latin typeface="Source Han Serif SC Bold"/>
                <a:ea typeface="Source Han Serif SC Bold"/>
                <a:cs typeface="Source Han Serif SC Bold"/>
              </a:rPr>
              <a:t>图表制作与数据可视化</a:t>
            </a:r>
            <a:endParaRPr kumimoji="1" lang="zh-CN" altLang="en-US" sz="1350"/>
          </a:p>
        </p:txBody>
      </p:sp>
      <p:sp>
        <p:nvSpPr>
          <p:cNvPr id="20" name="标题 1"/>
          <p:cNvSpPr txBox="1"/>
          <p:nvPr/>
        </p:nvSpPr>
        <p:spPr>
          <a:xfrm>
            <a:off x="6236893" y="1648675"/>
            <a:ext cx="413870" cy="439098"/>
          </a:xfrm>
          <a:prstGeom prst="rect">
            <a:avLst/>
          </a:prstGeom>
          <a:noFill/>
          <a:ln>
            <a:noFill/>
          </a:ln>
        </p:spPr>
        <p:txBody>
          <a:bodyPr vert="horz" wrap="square" lIns="68580" tIns="34290" rIns="68580" bIns="34290" rtlCol="0" anchor="ctr"/>
          <a:lstStyle/>
          <a:p>
            <a:pPr algn="ctr"/>
            <a:r>
              <a:rPr kumimoji="1" lang="en-US" altLang="zh-CN" sz="1275" dirty="0">
                <a:ln w="12700">
                  <a:noFill/>
                </a:ln>
                <a:solidFill>
                  <a:srgbClr val="FFFFFF">
                    <a:alpha val="100000"/>
                  </a:srgbClr>
                </a:solidFill>
                <a:latin typeface="Source Han Serif SC Bold"/>
                <a:ea typeface="Source Han Serif SC Bold"/>
                <a:cs typeface="Source Han Serif SC Bold"/>
              </a:rPr>
              <a:t>02</a:t>
            </a:r>
            <a:endParaRPr kumimoji="1" lang="zh-CN" altLang="en-US" sz="1350" dirty="0"/>
          </a:p>
        </p:txBody>
      </p:sp>
      <p:sp>
        <p:nvSpPr>
          <p:cNvPr id="21" name="标题 1"/>
          <p:cNvSpPr txBox="1"/>
          <p:nvPr/>
        </p:nvSpPr>
        <p:spPr>
          <a:xfrm>
            <a:off x="6766921" y="2391123"/>
            <a:ext cx="1880897" cy="569348"/>
          </a:xfrm>
          <a:prstGeom prst="rect">
            <a:avLst/>
          </a:prstGeom>
          <a:noFill/>
          <a:ln>
            <a:noFill/>
          </a:ln>
        </p:spPr>
        <p:txBody>
          <a:bodyPr vert="horz" wrap="square" lIns="68580" tIns="34290" rIns="68580" bIns="34290" rtlCol="0" anchor="ctr"/>
          <a:lstStyle/>
          <a:p>
            <a:pPr algn="l"/>
            <a:r>
              <a:rPr kumimoji="1" lang="en-US" altLang="zh-CN" sz="1350" dirty="0" err="1">
                <a:ln w="12700">
                  <a:noFill/>
                </a:ln>
                <a:solidFill>
                  <a:srgbClr val="404040">
                    <a:alpha val="100000"/>
                  </a:srgbClr>
                </a:solidFill>
                <a:latin typeface="Source Han Serif SC Bold"/>
                <a:ea typeface="Source Han Serif SC Bold"/>
                <a:cs typeface="Source Han Serif SC Bold"/>
              </a:rPr>
              <a:t>工作簿保存与分享</a:t>
            </a:r>
            <a:endParaRPr kumimoji="1" lang="zh-CN" altLang="en-US" sz="1350" dirty="0"/>
          </a:p>
        </p:txBody>
      </p:sp>
      <p:grpSp>
        <p:nvGrpSpPr>
          <p:cNvPr id="27" name="Group 26"/>
          <p:cNvGrpSpPr/>
          <p:nvPr/>
        </p:nvGrpSpPr>
        <p:grpSpPr>
          <a:xfrm>
            <a:off x="787081" y="929590"/>
            <a:ext cx="2580774" cy="3703719"/>
            <a:chOff x="1049441" y="1239453"/>
            <a:chExt cx="3441032" cy="4938292"/>
          </a:xfrm>
        </p:grpSpPr>
        <p:sp>
          <p:nvSpPr>
            <p:cNvPr id="28" name="标题 1"/>
            <p:cNvSpPr txBox="1"/>
            <p:nvPr/>
          </p:nvSpPr>
          <p:spPr>
            <a:xfrm>
              <a:off x="1049441" y="1239453"/>
              <a:ext cx="3441032" cy="4938292"/>
            </a:xfrm>
            <a:prstGeom prst="roundRect">
              <a:avLst>
                <a:gd name="adj" fmla="val 864"/>
              </a:avLst>
            </a:prstGeom>
            <a:solidFill>
              <a:schemeClr val="bg1"/>
            </a:solidFill>
            <a:ln w="12700" cap="sq">
              <a:solidFill>
                <a:schemeClr val="bg1"/>
              </a:solidFill>
              <a:miter/>
            </a:ln>
            <a:effectLst>
              <a:outerShdw blurRad="50800" dist="38100" dir="2700000" algn="tl" rotWithShape="0">
                <a:schemeClr val="bg1">
                  <a:lumMod val="75000"/>
                  <a:alpha val="40000"/>
                </a:schemeClr>
              </a:outerShdw>
            </a:effectLst>
          </p:spPr>
          <p:txBody>
            <a:bodyPr vert="horz" wrap="square" lIns="68580" tIns="34290" rIns="68580" bIns="34290" rtlCol="0" anchor="ctr"/>
            <a:lstStyle/>
            <a:p>
              <a:pPr algn="ctr"/>
              <a:endParaRPr kumimoji="1" lang="zh-CN" altLang="en-US" sz="1350"/>
            </a:p>
          </p:txBody>
        </p:sp>
        <p:pic>
          <p:nvPicPr>
            <p:cNvPr id="29" name="Picture 28"/>
            <p:cNvPicPr>
              <a:picLocks noChangeAspect="1"/>
            </p:cNvPicPr>
            <p:nvPr/>
          </p:nvPicPr>
          <p:blipFill>
            <a:blip r:embed="rId2">
              <a:alphaModFix/>
            </a:blip>
            <a:srcRect/>
            <a:stretch>
              <a:fillRect/>
            </a:stretch>
          </p:blipFill>
          <p:spPr>
            <a:xfrm>
              <a:off x="1235931" y="1429582"/>
              <a:ext cx="3068053" cy="4558034"/>
            </a:xfrm>
            <a:prstGeom prst="rect">
              <a:avLst/>
            </a:prstGeom>
          </p:spPr>
        </p:pic>
      </p:grpSp>
    </p:spTree>
    <p:extLst>
      <p:ext uri="{BB962C8B-B14F-4D97-AF65-F5344CB8AC3E}">
        <p14:creationId xmlns:p14="http://schemas.microsoft.com/office/powerpoint/2010/main" val="1025557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内容占位符 2"/>
          <p:cNvSpPr>
            <a:spLocks noGrp="1"/>
          </p:cNvSpPr>
          <p:nvPr>
            <p:ph sz="quarter" idx="10"/>
          </p:nvPr>
        </p:nvSpPr>
        <p:spPr/>
        <p:txBody>
          <a:bodyPr>
            <a:noAutofit/>
          </a:bodyPr>
          <a:lstStyle/>
          <a:p>
            <a:pPr marL="0" indent="0">
              <a:buNone/>
            </a:pPr>
            <a:r>
              <a:rPr lang="en-US" altLang="zh-CN" dirty="0"/>
              <a:t>4</a:t>
            </a:r>
            <a:r>
              <a:rPr lang="zh-CN" altLang="zh-CN" dirty="0"/>
              <a:t>．单元格的引用地址</a:t>
            </a:r>
          </a:p>
          <a:p>
            <a:pPr marL="0" indent="0">
              <a:buNone/>
            </a:pPr>
            <a:r>
              <a:rPr lang="zh-CN" altLang="zh-CN" dirty="0"/>
              <a:t>（</a:t>
            </a:r>
            <a:r>
              <a:rPr lang="en-US" altLang="zh-CN" dirty="0"/>
              <a:t>3</a:t>
            </a:r>
            <a:r>
              <a:rPr lang="zh-CN" altLang="zh-CN" dirty="0"/>
              <a:t>）混合引用地址：单元格的混合引用地址是指在行标题和列标题中，一个使用绝对引用地址，另一个使用相对引用地址，如</a:t>
            </a:r>
            <a:r>
              <a:rPr lang="en-US" altLang="zh-CN" dirty="0"/>
              <a:t>$A1</a:t>
            </a:r>
            <a:r>
              <a:rPr lang="zh-CN" altLang="zh-CN" dirty="0"/>
              <a:t>、</a:t>
            </a:r>
            <a:r>
              <a:rPr lang="en-US" altLang="zh-CN" dirty="0"/>
              <a:t>R$6</a:t>
            </a:r>
            <a:r>
              <a:rPr lang="zh-CN" altLang="zh-CN" dirty="0"/>
              <a:t>。混合引用地址在公式的复制等操作中，绝对引用不会改变，相对引用的随地址改变而改变。</a:t>
            </a:r>
            <a:endParaRPr lang="en-US" altLang="zh-CN" dirty="0"/>
          </a:p>
          <a:p>
            <a:pPr marL="0" indent="0">
              <a:buNone/>
            </a:pPr>
            <a:endParaRPr lang="en-US" altLang="zh-CN" dirty="0"/>
          </a:p>
          <a:p>
            <a:pPr marL="0" indent="0">
              <a:buNone/>
            </a:pPr>
            <a:r>
              <a:rPr lang="zh-CN" altLang="zh-CN" dirty="0"/>
              <a:t>三维地址引用是指在工作簿中从不同的工作表引用单元格。三维地址引用的一般格式为：</a:t>
            </a:r>
          </a:p>
          <a:p>
            <a:pPr marL="0" indent="0">
              <a:buNone/>
            </a:pPr>
            <a:r>
              <a:rPr lang="zh-CN" altLang="zh-CN" dirty="0">
                <a:solidFill>
                  <a:srgbClr val="FF0000"/>
                </a:solidFill>
              </a:rPr>
              <a:t>工作表！单元格地址</a:t>
            </a:r>
          </a:p>
          <a:p>
            <a:pPr marL="0" indent="0">
              <a:buNone/>
            </a:pPr>
            <a:endParaRPr lang="zh-CN" altLang="zh-CN" dirty="0"/>
          </a:p>
        </p:txBody>
      </p:sp>
      <p:sp>
        <p:nvSpPr>
          <p:cNvPr id="2" name="文本占位符 1"/>
          <p:cNvSpPr>
            <a:spLocks noGrp="1"/>
          </p:cNvSpPr>
          <p:nvPr>
            <p:ph type="body" sz="quarter" idx="11"/>
          </p:nvPr>
        </p:nvSpPr>
        <p:spPr/>
        <p:txBody>
          <a:bodyPr/>
          <a:lstStyle/>
          <a:p>
            <a:r>
              <a:rPr lang="en-US" altLang="zh-CN" dirty="0"/>
              <a:t>4.1.2</a:t>
            </a:r>
            <a:r>
              <a:rPr lang="zh-CN" altLang="zh-CN" dirty="0"/>
              <a:t>　</a:t>
            </a:r>
            <a:r>
              <a:rPr lang="en-US" altLang="zh-CN" dirty="0"/>
              <a:t>Excel</a:t>
            </a:r>
            <a:r>
              <a:rPr lang="zh-CN" altLang="zh-CN" dirty="0"/>
              <a:t>中的基本概念</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4.1</a:t>
            </a:r>
            <a:r>
              <a:rPr lang="zh-CN" altLang="zh-CN" dirty="0"/>
              <a:t>　</a:t>
            </a:r>
            <a:r>
              <a:rPr lang="en-US" altLang="zh-CN" dirty="0"/>
              <a:t>Excel 2016</a:t>
            </a:r>
            <a:r>
              <a:rPr lang="zh-CN" altLang="zh-CN" dirty="0"/>
              <a:t>的概述</a:t>
            </a:r>
            <a:endParaRPr lang="zh-CN" altLang="en-US" dirty="0"/>
          </a:p>
        </p:txBody>
      </p:sp>
    </p:spTree>
    <p:extLst>
      <p:ext uri="{BB962C8B-B14F-4D97-AF65-F5344CB8AC3E}">
        <p14:creationId xmlns:p14="http://schemas.microsoft.com/office/powerpoint/2010/main" val="3360353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内容占位符 2"/>
          <p:cNvSpPr>
            <a:spLocks noGrp="1"/>
          </p:cNvSpPr>
          <p:nvPr>
            <p:ph sz="quarter" idx="10"/>
          </p:nvPr>
        </p:nvSpPr>
        <p:spPr/>
        <p:txBody>
          <a:bodyPr/>
          <a:lstStyle/>
          <a:p>
            <a:pPr marL="0" indent="0">
              <a:buNone/>
            </a:pPr>
            <a:r>
              <a:rPr lang="en-US" altLang="zh-CN" sz="2400" dirty="0"/>
              <a:t>5</a:t>
            </a:r>
            <a:r>
              <a:rPr lang="zh-CN" altLang="zh-CN" sz="2400" dirty="0"/>
              <a:t>．填充柄</a:t>
            </a:r>
          </a:p>
          <a:p>
            <a:pPr marL="0" indent="0">
              <a:buNone/>
            </a:pPr>
            <a:r>
              <a:rPr lang="zh-CN" altLang="zh-CN" sz="2200" dirty="0"/>
              <a:t>在选定的单元格右下角，会看到“方形黑点”，当鼠标指针移动到上面时，会变成实心加号，即“＋”，这种状态称为“填充柄”。当选定某单元格，鼠标出现填充柄状态时，按住鼠标右键拖动，可将选定单元格内容填充或复制到所拖动的单元格区域，利用此方法也可以填充文本、数据、自定义序列、公式或函数等。如图的实例中，选择</a:t>
            </a:r>
            <a:r>
              <a:rPr lang="en-US" altLang="zh-CN" sz="2200" dirty="0"/>
              <a:t>C2</a:t>
            </a:r>
            <a:r>
              <a:rPr lang="zh-CN" altLang="zh-CN" sz="2200" dirty="0"/>
              <a:t>为当前单元格，利用填充柄填充</a:t>
            </a:r>
            <a:r>
              <a:rPr lang="en-US" altLang="zh-CN" sz="2200" dirty="0"/>
              <a:t>C3</a:t>
            </a:r>
            <a:r>
              <a:rPr lang="zh-CN" altLang="zh-CN" sz="2200" dirty="0"/>
              <a:t>单元格，可快速实现公式的复制。</a:t>
            </a:r>
          </a:p>
        </p:txBody>
      </p:sp>
      <p:sp>
        <p:nvSpPr>
          <p:cNvPr id="2" name="文本占位符 1"/>
          <p:cNvSpPr>
            <a:spLocks noGrp="1"/>
          </p:cNvSpPr>
          <p:nvPr>
            <p:ph type="body" sz="quarter" idx="11"/>
          </p:nvPr>
        </p:nvSpPr>
        <p:spPr/>
        <p:txBody>
          <a:bodyPr/>
          <a:lstStyle/>
          <a:p>
            <a:r>
              <a:rPr lang="en-US" altLang="zh-CN" dirty="0"/>
              <a:t>4.1.2</a:t>
            </a:r>
            <a:r>
              <a:rPr lang="zh-CN" altLang="zh-CN" dirty="0"/>
              <a:t>　</a:t>
            </a:r>
            <a:r>
              <a:rPr lang="en-US" altLang="zh-CN" dirty="0"/>
              <a:t>Excel</a:t>
            </a:r>
            <a:r>
              <a:rPr lang="zh-CN" altLang="zh-CN" dirty="0"/>
              <a:t>中的基本概念</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4.1</a:t>
            </a:r>
            <a:r>
              <a:rPr lang="zh-CN" altLang="zh-CN" dirty="0"/>
              <a:t>　</a:t>
            </a:r>
            <a:r>
              <a:rPr lang="en-US" altLang="zh-CN" dirty="0"/>
              <a:t>Excel 2016</a:t>
            </a:r>
            <a:r>
              <a:rPr lang="zh-CN" altLang="zh-CN" dirty="0"/>
              <a:t>的概述</a:t>
            </a:r>
            <a:endParaRPr lang="zh-CN" altLang="en-US" dirty="0"/>
          </a:p>
        </p:txBody>
      </p:sp>
      <p:pic>
        <p:nvPicPr>
          <p:cNvPr id="9" name="图片 4" descr="说明: IMG_2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4011910"/>
            <a:ext cx="2884053" cy="113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5" descr="说明: IMG_2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4011910"/>
            <a:ext cx="2884052" cy="113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7290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内容占位符 2"/>
          <p:cNvSpPr>
            <a:spLocks noGrp="1"/>
          </p:cNvSpPr>
          <p:nvPr>
            <p:ph sz="quarter" idx="10"/>
          </p:nvPr>
        </p:nvSpPr>
        <p:spPr/>
        <p:txBody>
          <a:bodyPr>
            <a:noAutofit/>
          </a:bodyPr>
          <a:lstStyle/>
          <a:p>
            <a:pPr marL="0" indent="0">
              <a:buNone/>
            </a:pPr>
            <a:r>
              <a:rPr lang="zh-CN" altLang="zh-CN" dirty="0"/>
              <a:t>启动</a:t>
            </a:r>
            <a:r>
              <a:rPr lang="en-US" altLang="zh-CN" dirty="0"/>
              <a:t>Excel 2016</a:t>
            </a:r>
            <a:r>
              <a:rPr lang="zh-CN" altLang="zh-CN" dirty="0"/>
              <a:t>后，</a:t>
            </a:r>
            <a:r>
              <a:rPr lang="en-US" altLang="zh-CN" dirty="0"/>
              <a:t>Excel</a:t>
            </a:r>
            <a:r>
              <a:rPr lang="zh-CN" altLang="zh-CN" dirty="0"/>
              <a:t>将自动产生一个新的工作簿。</a:t>
            </a:r>
          </a:p>
          <a:p>
            <a:pPr marL="0" indent="0">
              <a:buNone/>
            </a:pPr>
            <a:r>
              <a:rPr lang="zh-CN" altLang="zh-CN" dirty="0"/>
              <a:t>创建工作簿的操作步骤如下。</a:t>
            </a:r>
          </a:p>
          <a:p>
            <a:pPr marL="0" indent="0">
              <a:buNone/>
            </a:pPr>
            <a:r>
              <a:rPr lang="zh-CN" altLang="zh-CN" dirty="0"/>
              <a:t>（</a:t>
            </a:r>
            <a:r>
              <a:rPr lang="en-US" altLang="zh-CN" dirty="0"/>
              <a:t>1</a:t>
            </a:r>
            <a:r>
              <a:rPr lang="zh-CN" altLang="zh-CN" dirty="0"/>
              <a:t>）打开“文件”选项卡，选择“新建”按钮。</a:t>
            </a:r>
          </a:p>
          <a:p>
            <a:pPr marL="0" indent="0">
              <a:buNone/>
            </a:pPr>
            <a:r>
              <a:rPr lang="zh-CN" altLang="zh-CN" dirty="0"/>
              <a:t>（</a:t>
            </a:r>
            <a:r>
              <a:rPr lang="en-US" altLang="zh-CN" dirty="0"/>
              <a:t>2</a:t>
            </a:r>
            <a:r>
              <a:rPr lang="zh-CN" altLang="zh-CN" dirty="0"/>
              <a:t>）</a:t>
            </a:r>
            <a:r>
              <a:rPr lang="zh-CN" altLang="en-US" dirty="0"/>
              <a:t>选择“空白工作簿”选项，将创建一个空白工作簿。工作簿的文件名是“工作簿*</a:t>
            </a:r>
            <a:r>
              <a:rPr lang="en-US" altLang="zh-CN" dirty="0"/>
              <a:t>.</a:t>
            </a:r>
            <a:r>
              <a:rPr lang="en-US" altLang="zh-CN" dirty="0" err="1"/>
              <a:t>xlsx</a:t>
            </a:r>
            <a:r>
              <a:rPr lang="en-US" altLang="zh-CN" dirty="0"/>
              <a:t>”</a:t>
            </a:r>
            <a:r>
              <a:rPr lang="zh-CN" altLang="en-US" dirty="0"/>
              <a:t>，其中“*”代表数字。</a:t>
            </a:r>
            <a:r>
              <a:rPr lang="en-US" altLang="zh-CN" dirty="0"/>
              <a:t>Excel</a:t>
            </a:r>
            <a:r>
              <a:rPr lang="zh-CN" altLang="en-US" dirty="0"/>
              <a:t>将自动按顺序给新工作簿命名，如工作簿</a:t>
            </a:r>
            <a:r>
              <a:rPr lang="en-US" altLang="zh-CN" dirty="0"/>
              <a:t>1.xlsx</a:t>
            </a:r>
            <a:r>
              <a:rPr lang="zh-CN" altLang="en-US" dirty="0"/>
              <a:t>、工作簿</a:t>
            </a:r>
            <a:r>
              <a:rPr lang="en-US" altLang="zh-CN" dirty="0"/>
              <a:t>2.xlsx</a:t>
            </a:r>
            <a:r>
              <a:rPr lang="zh-CN" altLang="en-US" dirty="0"/>
              <a:t>、工作簿</a:t>
            </a:r>
            <a:r>
              <a:rPr lang="en-US" altLang="zh-CN" dirty="0"/>
              <a:t>3.xlsx</a:t>
            </a:r>
            <a:r>
              <a:rPr lang="zh-CN" altLang="en-US" dirty="0"/>
              <a:t>、</a:t>
            </a:r>
            <a:r>
              <a:rPr lang="en-US" altLang="zh-CN" dirty="0"/>
              <a:t>……</a:t>
            </a:r>
            <a:r>
              <a:rPr lang="zh-CN" altLang="en-US" dirty="0"/>
              <a:t>。</a:t>
            </a:r>
          </a:p>
        </p:txBody>
      </p:sp>
      <p:sp>
        <p:nvSpPr>
          <p:cNvPr id="2" name="文本占位符 1"/>
          <p:cNvSpPr>
            <a:spLocks noGrp="1"/>
          </p:cNvSpPr>
          <p:nvPr>
            <p:ph type="body" sz="quarter" idx="11"/>
          </p:nvPr>
        </p:nvSpPr>
        <p:spPr/>
        <p:txBody>
          <a:bodyPr/>
          <a:lstStyle/>
          <a:p>
            <a:r>
              <a:rPr lang="en-US" altLang="zh-CN" dirty="0"/>
              <a:t>4.2.1</a:t>
            </a:r>
            <a:r>
              <a:rPr lang="zh-CN" altLang="zh-CN" dirty="0"/>
              <a:t>　创建工作簿</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Tree>
    <p:extLst>
      <p:ext uri="{BB962C8B-B14F-4D97-AF65-F5344CB8AC3E}">
        <p14:creationId xmlns:p14="http://schemas.microsoft.com/office/powerpoint/2010/main" val="889269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内容占位符 2"/>
          <p:cNvSpPr>
            <a:spLocks noGrp="1"/>
          </p:cNvSpPr>
          <p:nvPr>
            <p:ph sz="quarter" idx="10"/>
          </p:nvPr>
        </p:nvSpPr>
        <p:spPr/>
        <p:txBody>
          <a:bodyPr/>
          <a:lstStyle/>
          <a:p>
            <a:pPr marL="0" indent="0">
              <a:buNone/>
            </a:pPr>
            <a:r>
              <a:rPr lang="en-US" altLang="zh-CN" dirty="0"/>
              <a:t>Excel  2016</a:t>
            </a:r>
            <a:r>
              <a:rPr lang="zh-CN" altLang="zh-CN" dirty="0"/>
              <a:t>还提供了丰富的电子表格模板，如基本个人预算、学年日历、公司每月预算等，利用这些模板，用户可以方便快捷地创建符合要求的工作簿。如果单击“学年日历”选项，将弹出对话框，如图所示，单击“创建”按钮，便可以创建学年日历。</a:t>
            </a:r>
            <a:endParaRPr lang="zh-CN" altLang="en-US" dirty="0"/>
          </a:p>
        </p:txBody>
      </p:sp>
      <p:sp>
        <p:nvSpPr>
          <p:cNvPr id="2" name="文本占位符 1"/>
          <p:cNvSpPr>
            <a:spLocks noGrp="1"/>
          </p:cNvSpPr>
          <p:nvPr>
            <p:ph type="body" sz="quarter" idx="11"/>
          </p:nvPr>
        </p:nvSpPr>
        <p:spPr/>
        <p:txBody>
          <a:bodyPr/>
          <a:lstStyle/>
          <a:p>
            <a:r>
              <a:rPr lang="en-US" altLang="zh-CN" dirty="0"/>
              <a:t>4.2.1</a:t>
            </a:r>
            <a:r>
              <a:rPr lang="zh-CN" altLang="zh-CN" dirty="0"/>
              <a:t>　创建工作簿</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pic>
        <p:nvPicPr>
          <p:cNvPr id="4098" name="图片 9"/>
          <p:cNvPicPr>
            <a:picLocks noChangeAspect="1" noChangeArrowheads="1"/>
          </p:cNvPicPr>
          <p:nvPr/>
        </p:nvPicPr>
        <p:blipFill>
          <a:blip r:embed="rId2">
            <a:extLst>
              <a:ext uri="{28A0092B-C50C-407E-A947-70E740481C1C}">
                <a14:useLocalDpi xmlns:a14="http://schemas.microsoft.com/office/drawing/2010/main" val="0"/>
              </a:ext>
            </a:extLst>
          </a:blip>
          <a:srcRect l="24011" t="20486" r="17090" b="16110"/>
          <a:stretch>
            <a:fillRect/>
          </a:stretch>
        </p:blipFill>
        <p:spPr bwMode="auto">
          <a:xfrm>
            <a:off x="2411760" y="2715765"/>
            <a:ext cx="4032448" cy="237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134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内容占位符 2"/>
          <p:cNvSpPr>
            <a:spLocks noGrp="1"/>
          </p:cNvSpPr>
          <p:nvPr>
            <p:ph sz="quarter" idx="10"/>
          </p:nvPr>
        </p:nvSpPr>
        <p:spPr/>
        <p:txBody>
          <a:bodyPr/>
          <a:lstStyle/>
          <a:p>
            <a:pPr marL="0" indent="0">
              <a:buNone/>
            </a:pPr>
            <a:r>
              <a:rPr lang="en-US" altLang="zh-CN" sz="2400" dirty="0"/>
              <a:t>Excel</a:t>
            </a:r>
            <a:r>
              <a:rPr lang="zh-CN" altLang="zh-CN" sz="2400" dirty="0"/>
              <a:t>中常用的数据类型包括数字、文本、日期、时间等常量数据，以及公式、批注、超链接等内容。</a:t>
            </a:r>
            <a:r>
              <a:rPr lang="en-US" altLang="zh-CN" sz="2400" dirty="0"/>
              <a:t>Excel</a:t>
            </a:r>
            <a:r>
              <a:rPr lang="zh-CN" altLang="zh-CN" sz="2400" dirty="0"/>
              <a:t>提供了多种数据输入方法及输入技巧来提高数据输入的速度。</a:t>
            </a:r>
          </a:p>
          <a:p>
            <a:pPr marL="0" indent="0">
              <a:buNone/>
            </a:pPr>
            <a:r>
              <a:rPr lang="zh-CN" altLang="zh-CN" sz="2400" dirty="0"/>
              <a:t>在单元格中输入内容有三种方法：单击单元格输入、双击单元格输入和数据编辑栏输入，如图所示。</a:t>
            </a:r>
            <a:endParaRPr lang="zh-CN" altLang="en-US" sz="2400" dirty="0"/>
          </a:p>
        </p:txBody>
      </p:sp>
      <p:sp>
        <p:nvSpPr>
          <p:cNvPr id="2" name="文本占位符 1"/>
          <p:cNvSpPr>
            <a:spLocks noGrp="1"/>
          </p:cNvSpPr>
          <p:nvPr>
            <p:ph type="body" sz="quarter" idx="11"/>
          </p:nvPr>
        </p:nvSpPr>
        <p:spPr/>
        <p:txBody>
          <a:bodyPr/>
          <a:lstStyle/>
          <a:p>
            <a:r>
              <a:rPr lang="en-US" altLang="zh-CN" dirty="0"/>
              <a:t>4.2.2</a:t>
            </a:r>
            <a:r>
              <a:rPr lang="zh-CN" altLang="zh-CN" dirty="0"/>
              <a:t>　输入数据</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23560" name="矩形 4"/>
          <p:cNvSpPr>
            <a:spLocks noChangeArrowheads="1"/>
          </p:cNvSpPr>
          <p:nvPr/>
        </p:nvSpPr>
        <p:spPr bwMode="auto">
          <a:xfrm>
            <a:off x="1066800" y="4434666"/>
            <a:ext cx="7543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zh-CN"/>
              <a:t> （</a:t>
            </a:r>
            <a:r>
              <a:rPr lang="en-US" altLang="zh-CN"/>
              <a:t>a</a:t>
            </a:r>
            <a:r>
              <a:rPr lang="zh-CN" altLang="zh-CN"/>
              <a:t>）</a:t>
            </a:r>
            <a:r>
              <a:rPr lang="en-US" altLang="zh-CN"/>
              <a:t>                          </a:t>
            </a:r>
            <a:r>
              <a:rPr lang="zh-CN" altLang="zh-CN"/>
              <a:t>（</a:t>
            </a:r>
            <a:r>
              <a:rPr lang="en-US" altLang="zh-CN"/>
              <a:t>b</a:t>
            </a:r>
            <a:r>
              <a:rPr lang="zh-CN" altLang="zh-CN"/>
              <a:t>）</a:t>
            </a:r>
            <a:r>
              <a:rPr lang="en-US" altLang="zh-CN"/>
              <a:t>                          </a:t>
            </a:r>
            <a:r>
              <a:rPr lang="zh-CN" altLang="zh-CN"/>
              <a:t>（</a:t>
            </a:r>
            <a:r>
              <a:rPr lang="en-US" altLang="zh-CN"/>
              <a:t>c</a:t>
            </a:r>
            <a:r>
              <a:rPr lang="zh-CN" altLang="zh-CN"/>
              <a:t>）</a:t>
            </a:r>
          </a:p>
        </p:txBody>
      </p:sp>
      <p:pic>
        <p:nvPicPr>
          <p:cNvPr id="5122" name="图片 1"/>
          <p:cNvPicPr>
            <a:picLocks noChangeAspect="1" noChangeArrowheads="1"/>
          </p:cNvPicPr>
          <p:nvPr/>
        </p:nvPicPr>
        <p:blipFill>
          <a:blip r:embed="rId2">
            <a:extLst>
              <a:ext uri="{28A0092B-C50C-407E-A947-70E740481C1C}">
                <a14:useLocalDpi xmlns:a14="http://schemas.microsoft.com/office/drawing/2010/main" val="0"/>
              </a:ext>
            </a:extLst>
          </a:blip>
          <a:srcRect l="313" t="15237" r="66779" b="73544"/>
          <a:stretch>
            <a:fillRect/>
          </a:stretch>
        </p:blipFill>
        <p:spPr bwMode="auto">
          <a:xfrm>
            <a:off x="384175" y="3658378"/>
            <a:ext cx="2304768" cy="85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1"/>
          <p:cNvPicPr>
            <a:picLocks noChangeAspect="1" noChangeArrowheads="1"/>
          </p:cNvPicPr>
          <p:nvPr/>
        </p:nvPicPr>
        <p:blipFill>
          <a:blip r:embed="rId3">
            <a:extLst>
              <a:ext uri="{28A0092B-C50C-407E-A947-70E740481C1C}">
                <a14:useLocalDpi xmlns:a14="http://schemas.microsoft.com/office/drawing/2010/main" val="0"/>
              </a:ext>
            </a:extLst>
          </a:blip>
          <a:srcRect l="313" t="15051" r="66673" b="73428"/>
          <a:stretch>
            <a:fillRect/>
          </a:stretch>
        </p:blipFill>
        <p:spPr bwMode="auto">
          <a:xfrm>
            <a:off x="3098658" y="3658377"/>
            <a:ext cx="2121413" cy="808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图片 2"/>
          <p:cNvPicPr>
            <a:picLocks noChangeAspect="1" noChangeArrowheads="1"/>
          </p:cNvPicPr>
          <p:nvPr/>
        </p:nvPicPr>
        <p:blipFill>
          <a:blip r:embed="rId4">
            <a:extLst>
              <a:ext uri="{28A0092B-C50C-407E-A947-70E740481C1C}">
                <a14:useLocalDpi xmlns:a14="http://schemas.microsoft.com/office/drawing/2010/main" val="0"/>
              </a:ext>
            </a:extLst>
          </a:blip>
          <a:srcRect l="319" t="15404" r="66624" b="73378"/>
          <a:stretch>
            <a:fillRect/>
          </a:stretch>
        </p:blipFill>
        <p:spPr bwMode="auto">
          <a:xfrm>
            <a:off x="5796136" y="3658376"/>
            <a:ext cx="2194994" cy="808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2822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内容占位符 2"/>
          <p:cNvSpPr>
            <a:spLocks noGrp="1"/>
          </p:cNvSpPr>
          <p:nvPr>
            <p:ph sz="quarter" idx="10"/>
          </p:nvPr>
        </p:nvSpPr>
        <p:spPr>
          <a:xfrm>
            <a:off x="505074" y="1131590"/>
            <a:ext cx="8459414" cy="1872208"/>
          </a:xfrm>
        </p:spPr>
        <p:txBody>
          <a:bodyPr>
            <a:noAutofit/>
          </a:bodyPr>
          <a:lstStyle/>
          <a:p>
            <a:pPr marL="0" indent="0">
              <a:buNone/>
            </a:pPr>
            <a:r>
              <a:rPr lang="en-US" altLang="zh-CN" dirty="0"/>
              <a:t>1</a:t>
            </a:r>
            <a:r>
              <a:rPr lang="zh-CN" altLang="zh-CN" dirty="0"/>
              <a:t>．输入文本</a:t>
            </a:r>
          </a:p>
          <a:p>
            <a:pPr marL="0" indent="0">
              <a:buNone/>
            </a:pPr>
            <a:r>
              <a:rPr lang="zh-CN" altLang="en-US" sz="2000" dirty="0"/>
              <a:t>文本数据主要包括数字、文字及符号等。默认情况下，所有的文本在单元格中都是左对齐的，数字都是右对齐的。</a:t>
            </a:r>
          </a:p>
          <a:p>
            <a:pPr marL="0" indent="0">
              <a:buNone/>
            </a:pPr>
            <a:r>
              <a:rPr lang="zh-CN" altLang="en-US" sz="2000" dirty="0"/>
              <a:t>（</a:t>
            </a:r>
            <a:r>
              <a:rPr lang="en-US" altLang="zh-CN" sz="2000" dirty="0"/>
              <a:t>1</a:t>
            </a:r>
            <a:r>
              <a:rPr lang="zh-CN" altLang="en-US" sz="2000" dirty="0"/>
              <a:t>）直接输入文本。单击某一单元格，直接输入文本，输入完毕后，按回车键、</a:t>
            </a:r>
            <a:r>
              <a:rPr lang="en-US" altLang="zh-CN" sz="2000" dirty="0"/>
              <a:t>【Tab】</a:t>
            </a:r>
            <a:r>
              <a:rPr lang="zh-CN" altLang="en-US" sz="2000" dirty="0"/>
              <a:t>键或方向键即可选取下一个单元格继续输入。</a:t>
            </a:r>
          </a:p>
          <a:p>
            <a:pPr marL="0" indent="0">
              <a:buNone/>
            </a:pPr>
            <a:r>
              <a:rPr lang="zh-CN" altLang="en-US" sz="2000" dirty="0"/>
              <a:t>（</a:t>
            </a:r>
            <a:r>
              <a:rPr lang="en-US" altLang="zh-CN" sz="2000" dirty="0"/>
              <a:t>2</a:t>
            </a:r>
            <a:r>
              <a:rPr lang="zh-CN" altLang="en-US" sz="2000" dirty="0"/>
              <a:t>）在一个单元格中输入多行文本。如果要在一个单元格中输入多行文字，可以在输入过程中按</a:t>
            </a:r>
            <a:r>
              <a:rPr lang="en-US" altLang="zh-CN" sz="2000" dirty="0"/>
              <a:t>【</a:t>
            </a:r>
            <a:r>
              <a:rPr lang="en-US" altLang="zh-CN" sz="2000" dirty="0" err="1"/>
              <a:t>Alt+Enter</a:t>
            </a:r>
            <a:r>
              <a:rPr lang="en-US" altLang="zh-CN" sz="2000" dirty="0"/>
              <a:t>】</a:t>
            </a:r>
            <a:r>
              <a:rPr lang="zh-CN" altLang="en-US" sz="2000" dirty="0"/>
              <a:t>组合键换行；或者单击“开始”选项卡的“单元格”工具组中的“格式”按钮，再从下拉菜单中选择“设置单元格格式”，在打开的对话框中选择“对齐”选项卡，在“文本控制”中选中“自动换行”复选项，即可实现根据单元格的宽度让文本自动换行的功能。</a:t>
            </a:r>
          </a:p>
          <a:p>
            <a:pPr marL="0" indent="0">
              <a:buNone/>
            </a:pPr>
            <a:endParaRPr lang="zh-CN" altLang="en-US" dirty="0"/>
          </a:p>
        </p:txBody>
      </p:sp>
      <p:sp>
        <p:nvSpPr>
          <p:cNvPr id="2" name="文本占位符 1"/>
          <p:cNvSpPr>
            <a:spLocks noGrp="1"/>
          </p:cNvSpPr>
          <p:nvPr>
            <p:ph type="body" sz="quarter" idx="11"/>
          </p:nvPr>
        </p:nvSpPr>
        <p:spPr/>
        <p:txBody>
          <a:bodyPr/>
          <a:lstStyle/>
          <a:p>
            <a:r>
              <a:rPr lang="en-US" altLang="zh-CN" dirty="0"/>
              <a:t>4.2.2</a:t>
            </a:r>
            <a:r>
              <a:rPr lang="zh-CN" altLang="zh-CN" dirty="0"/>
              <a:t>　输入数据</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Tree>
    <p:extLst>
      <p:ext uri="{BB962C8B-B14F-4D97-AF65-F5344CB8AC3E}">
        <p14:creationId xmlns:p14="http://schemas.microsoft.com/office/powerpoint/2010/main" val="1055909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4.2.2</a:t>
            </a:r>
            <a:r>
              <a:rPr lang="zh-CN" altLang="zh-CN" dirty="0"/>
              <a:t>　输入数据</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7" name="内容占位符 2"/>
          <p:cNvSpPr>
            <a:spLocks noGrp="1"/>
          </p:cNvSpPr>
          <p:nvPr>
            <p:ph sz="quarter" idx="10"/>
          </p:nvPr>
        </p:nvSpPr>
        <p:spPr>
          <a:xfrm>
            <a:off x="505074" y="1265296"/>
            <a:ext cx="8459414" cy="390525"/>
          </a:xfrm>
        </p:spPr>
        <p:txBody>
          <a:bodyPr/>
          <a:lstStyle/>
          <a:p>
            <a:pPr marL="0" indent="0">
              <a:buNone/>
            </a:pPr>
            <a:r>
              <a:rPr lang="en-US" altLang="zh-CN" dirty="0"/>
              <a:t>1</a:t>
            </a:r>
            <a:r>
              <a:rPr lang="zh-CN" altLang="zh-CN" dirty="0"/>
              <a:t>．输入文本</a:t>
            </a:r>
          </a:p>
          <a:p>
            <a:pPr marL="0" indent="0">
              <a:buNone/>
            </a:pPr>
            <a:r>
              <a:rPr lang="zh-CN" altLang="zh-CN" sz="2400" dirty="0"/>
              <a:t>（</a:t>
            </a:r>
            <a:r>
              <a:rPr lang="en-US" altLang="zh-CN" sz="2400" dirty="0"/>
              <a:t>3</a:t>
            </a:r>
            <a:r>
              <a:rPr lang="zh-CN" altLang="zh-CN" sz="2400" dirty="0"/>
              <a:t>）</a:t>
            </a:r>
            <a:r>
              <a:rPr lang="zh-CN" altLang="en-US" dirty="0"/>
              <a:t>在多个单元格中输入相同的文本。利用</a:t>
            </a:r>
            <a:r>
              <a:rPr lang="en-US" altLang="zh-CN" dirty="0"/>
              <a:t>【Shift】</a:t>
            </a:r>
            <a:r>
              <a:rPr lang="zh-CN" altLang="en-US" dirty="0"/>
              <a:t>键或</a:t>
            </a:r>
            <a:r>
              <a:rPr lang="en-US" altLang="zh-CN" dirty="0"/>
              <a:t>【Ctrl】</a:t>
            </a:r>
            <a:r>
              <a:rPr lang="zh-CN" altLang="en-US" dirty="0"/>
              <a:t>键，选中多个连续或不连续的单元格，输入内容，如“语文”，按住</a:t>
            </a:r>
            <a:r>
              <a:rPr lang="en-US" altLang="zh-CN" dirty="0"/>
              <a:t>【Ctrl】</a:t>
            </a:r>
            <a:r>
              <a:rPr lang="zh-CN" altLang="en-US" dirty="0"/>
              <a:t>键，然后按回车键，则选中的所有单元格中都将显示“语文”内容。利用此方法可以提高输入效率</a:t>
            </a:r>
            <a:r>
              <a:rPr lang="zh-CN" altLang="zh-CN" sz="2400" dirty="0"/>
              <a:t>，如图所示。</a:t>
            </a:r>
            <a:endParaRPr lang="en-US" altLang="zh-CN" sz="2400" dirty="0"/>
          </a:p>
          <a:p>
            <a:pPr marL="0" indent="0"/>
            <a:endParaRPr lang="zh-CN" altLang="zh-CN" sz="2400" dirty="0"/>
          </a:p>
          <a:p>
            <a:pPr marL="0" indent="0"/>
            <a:endParaRPr lang="zh-CN" altLang="en-US" dirty="0"/>
          </a:p>
        </p:txBody>
      </p:sp>
      <p:pic>
        <p:nvPicPr>
          <p:cNvPr id="6146" name="图片 1"/>
          <p:cNvPicPr>
            <a:picLocks noChangeAspect="1" noChangeArrowheads="1"/>
          </p:cNvPicPr>
          <p:nvPr/>
        </p:nvPicPr>
        <p:blipFill>
          <a:blip r:embed="rId2">
            <a:extLst>
              <a:ext uri="{28A0092B-C50C-407E-A947-70E740481C1C}">
                <a14:useLocalDpi xmlns:a14="http://schemas.microsoft.com/office/drawing/2010/main" val="0"/>
              </a:ext>
            </a:extLst>
          </a:blip>
          <a:srcRect l="314" t="15338" r="44336" b="68222"/>
          <a:stretch>
            <a:fillRect/>
          </a:stretch>
        </p:blipFill>
        <p:spPr bwMode="auto">
          <a:xfrm>
            <a:off x="179512" y="3811472"/>
            <a:ext cx="4202963"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2"/>
          <p:cNvPicPr>
            <a:picLocks noChangeAspect="1" noChangeArrowheads="1"/>
          </p:cNvPicPr>
          <p:nvPr/>
        </p:nvPicPr>
        <p:blipFill>
          <a:blip r:embed="rId3">
            <a:extLst>
              <a:ext uri="{28A0092B-C50C-407E-A947-70E740481C1C}">
                <a14:useLocalDpi xmlns:a14="http://schemas.microsoft.com/office/drawing/2010/main" val="0"/>
              </a:ext>
            </a:extLst>
          </a:blip>
          <a:srcRect l="237" t="15230" r="44258" b="68404"/>
          <a:stretch>
            <a:fillRect/>
          </a:stretch>
        </p:blipFill>
        <p:spPr bwMode="auto">
          <a:xfrm>
            <a:off x="4505726" y="3783648"/>
            <a:ext cx="4242738" cy="135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339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4.2.2</a:t>
            </a:r>
            <a:r>
              <a:rPr lang="zh-CN" altLang="zh-CN" dirty="0"/>
              <a:t>　输入数据</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4" name="内容占位符 3"/>
          <p:cNvSpPr>
            <a:spLocks noGrp="1"/>
          </p:cNvSpPr>
          <p:nvPr>
            <p:ph sz="quarter" idx="10"/>
          </p:nvPr>
        </p:nvSpPr>
        <p:spPr/>
        <p:txBody>
          <a:bodyPr/>
          <a:lstStyle/>
          <a:p>
            <a:pPr marL="0" indent="0">
              <a:buNone/>
            </a:pPr>
            <a:r>
              <a:rPr lang="en-US" altLang="zh-CN" dirty="0"/>
              <a:t>(4</a:t>
            </a:r>
            <a:r>
              <a:rPr lang="zh-CN" altLang="zh-CN" dirty="0"/>
              <a:t>）输入文本形式的数字。当输入“</a:t>
            </a:r>
            <a:r>
              <a:rPr lang="en-US" altLang="zh-CN" dirty="0"/>
              <a:t>00001</a:t>
            </a:r>
            <a:r>
              <a:rPr lang="zh-CN" altLang="zh-CN" dirty="0"/>
              <a:t>”时，数字前的</a:t>
            </a:r>
            <a:r>
              <a:rPr lang="en-US" altLang="zh-CN" dirty="0"/>
              <a:t>0</a:t>
            </a:r>
            <a:r>
              <a:rPr lang="zh-CN" altLang="zh-CN" dirty="0"/>
              <a:t>一般不会显示。用户可以在“设置单元格格式”对话框的“数字”选项卡中，将该单元格设置为“文本”类型，即输入的数字以文本形式显示，然后再输入“</a:t>
            </a:r>
            <a:r>
              <a:rPr lang="en-US" altLang="zh-CN" dirty="0"/>
              <a:t>00001</a:t>
            </a:r>
            <a:r>
              <a:rPr lang="zh-CN" altLang="zh-CN" dirty="0"/>
              <a:t>”，数字前的</a:t>
            </a:r>
            <a:r>
              <a:rPr lang="en-US" altLang="zh-CN" dirty="0"/>
              <a:t>0</a:t>
            </a:r>
            <a:r>
              <a:rPr lang="zh-CN" altLang="zh-CN" dirty="0"/>
              <a:t>就会显示出来，并且按文本方式左对齐，如图所示。</a:t>
            </a:r>
          </a:p>
          <a:p>
            <a:pPr marL="0" indent="0">
              <a:buNone/>
            </a:pPr>
            <a:endParaRPr lang="zh-CN" altLang="en-US" dirty="0"/>
          </a:p>
          <a:p>
            <a:pPr marL="0" indent="0">
              <a:buNone/>
            </a:pPr>
            <a:endParaRPr lang="zh-CN" altLang="en-US" dirty="0"/>
          </a:p>
        </p:txBody>
      </p:sp>
      <p:pic>
        <p:nvPicPr>
          <p:cNvPr id="7170"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3848" y="2971085"/>
            <a:ext cx="222885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0488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4.2.2</a:t>
            </a:r>
            <a:r>
              <a:rPr lang="zh-CN" altLang="zh-CN" dirty="0"/>
              <a:t>　输入数据</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8" name="内容占位符 3"/>
          <p:cNvSpPr>
            <a:spLocks noGrp="1"/>
          </p:cNvSpPr>
          <p:nvPr>
            <p:ph sz="quarter" idx="10"/>
          </p:nvPr>
        </p:nvSpPr>
        <p:spPr>
          <a:xfrm>
            <a:off x="505074" y="1265296"/>
            <a:ext cx="8459414" cy="390525"/>
          </a:xfrm>
        </p:spPr>
        <p:txBody>
          <a:bodyPr/>
          <a:lstStyle/>
          <a:p>
            <a:pPr marL="0" indent="0">
              <a:buNone/>
            </a:pPr>
            <a:r>
              <a:rPr lang="zh-CN" altLang="en-US" dirty="0"/>
              <a:t>用户也可以在输入的数字前加上英文输入状态下的单撇号，即“’”，如输入</a:t>
            </a:r>
            <a:r>
              <a:rPr lang="en-US" altLang="zh-CN" dirty="0"/>
              <a:t>00001</a:t>
            </a:r>
            <a:r>
              <a:rPr lang="zh-CN" altLang="en-US" dirty="0"/>
              <a:t>，可以采用“’</a:t>
            </a:r>
            <a:r>
              <a:rPr lang="en-US" altLang="zh-CN" dirty="0"/>
              <a:t>00001”</a:t>
            </a:r>
            <a:r>
              <a:rPr lang="zh-CN" altLang="en-US" dirty="0"/>
              <a:t>的输入方式，则单元格中显示的就是“</a:t>
            </a:r>
            <a:r>
              <a:rPr lang="en-US" altLang="zh-CN" dirty="0"/>
              <a:t>00001”</a:t>
            </a:r>
            <a:r>
              <a:rPr lang="zh-CN" altLang="en-US" dirty="0"/>
              <a:t>。如果输入的数值超过</a:t>
            </a:r>
            <a:r>
              <a:rPr lang="en-US" altLang="zh-CN" dirty="0"/>
              <a:t>11</a:t>
            </a:r>
            <a:r>
              <a:rPr lang="zh-CN" altLang="en-US" dirty="0"/>
              <a:t>位，如身份证号，可以采用这种方式输入，否则输入内容将以“科学记数”类型显示。</a:t>
            </a:r>
          </a:p>
          <a:p>
            <a:pPr marL="0" indent="0">
              <a:buNone/>
            </a:pPr>
            <a:endParaRPr lang="zh-CN" altLang="en-US" dirty="0"/>
          </a:p>
        </p:txBody>
      </p:sp>
      <p:pic>
        <p:nvPicPr>
          <p:cNvPr id="8194" name="图片 3" descr="说明: IMG_2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5" y="3147814"/>
            <a:ext cx="4069289" cy="129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1542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4.2.2</a:t>
            </a:r>
            <a:r>
              <a:rPr lang="zh-CN" altLang="zh-CN" dirty="0"/>
              <a:t>　输入数据</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8" name="内容占位符 3"/>
          <p:cNvSpPr>
            <a:spLocks noGrp="1"/>
          </p:cNvSpPr>
          <p:nvPr>
            <p:ph sz="quarter" idx="10"/>
          </p:nvPr>
        </p:nvSpPr>
        <p:spPr>
          <a:xfrm>
            <a:off x="505074" y="1265296"/>
            <a:ext cx="8459414" cy="390525"/>
          </a:xfrm>
        </p:spPr>
        <p:txBody>
          <a:bodyPr/>
          <a:lstStyle/>
          <a:p>
            <a:pPr marL="0" indent="0">
              <a:buNone/>
            </a:pPr>
            <a:r>
              <a:rPr lang="zh-CN" altLang="zh-CN" dirty="0"/>
              <a:t>（</a:t>
            </a:r>
            <a:r>
              <a:rPr lang="en-US" altLang="zh-CN" dirty="0"/>
              <a:t>5</a:t>
            </a:r>
            <a:r>
              <a:rPr lang="zh-CN" altLang="zh-CN" dirty="0"/>
              <a:t>）输入分数。例如输入</a:t>
            </a:r>
            <a:r>
              <a:rPr lang="en-US" altLang="zh-CN" dirty="0"/>
              <a:t>3/5</a:t>
            </a:r>
            <a:r>
              <a:rPr lang="zh-CN" altLang="zh-CN" dirty="0"/>
              <a:t>，首先输入“</a:t>
            </a:r>
            <a:r>
              <a:rPr lang="en-US" altLang="zh-CN" dirty="0"/>
              <a:t>0</a:t>
            </a:r>
            <a:r>
              <a:rPr lang="zh-CN" altLang="zh-CN" dirty="0"/>
              <a:t>”与一个空格符号，再输入相应的分数，即“</a:t>
            </a:r>
            <a:r>
              <a:rPr lang="en-US" altLang="zh-CN" dirty="0"/>
              <a:t>0 3/5</a:t>
            </a:r>
            <a:r>
              <a:rPr lang="zh-CN" altLang="zh-CN" dirty="0"/>
              <a:t>”，如图</a:t>
            </a:r>
            <a:r>
              <a:rPr lang="en-US" altLang="zh-CN" dirty="0"/>
              <a:t>4-12</a:t>
            </a:r>
            <a:r>
              <a:rPr lang="zh-CN" altLang="zh-CN" dirty="0"/>
              <a:t>所示。回车后单元格中显示“</a:t>
            </a:r>
            <a:r>
              <a:rPr lang="en-US" altLang="zh-CN" dirty="0"/>
              <a:t>3/5</a:t>
            </a:r>
            <a:r>
              <a:rPr lang="zh-CN" altLang="zh-CN" dirty="0"/>
              <a:t>”。，如图所示。</a:t>
            </a:r>
          </a:p>
          <a:p>
            <a:pPr marL="0" indent="0">
              <a:buNone/>
            </a:pPr>
            <a:endParaRPr lang="zh-CN" altLang="en-US" dirty="0"/>
          </a:p>
          <a:p>
            <a:pPr marL="0" indent="0">
              <a:buNone/>
            </a:pPr>
            <a:endParaRPr lang="zh-CN" altLang="en-US" dirty="0"/>
          </a:p>
        </p:txBody>
      </p:sp>
      <p:pic>
        <p:nvPicPr>
          <p:cNvPr id="9218" name="图片 5" descr="说明: IMG_2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7" y="2859782"/>
            <a:ext cx="4546047" cy="144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5132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blip>
          <a:srcRect/>
          <a:stretch>
            <a:fillRect/>
          </a:stretch>
        </p:blipFill>
        <p:spPr>
          <a:xfrm>
            <a:off x="-112145" y="0"/>
            <a:ext cx="9368290" cy="5356788"/>
          </a:xfrm>
          <a:prstGeom prst="rect">
            <a:avLst/>
          </a:prstGeom>
          <a:noFill/>
          <a:ln>
            <a:noFill/>
          </a:ln>
        </p:spPr>
      </p:pic>
      <p:sp>
        <p:nvSpPr>
          <p:cNvPr id="3" name="标题 1"/>
          <p:cNvSpPr txBox="1"/>
          <p:nvPr/>
        </p:nvSpPr>
        <p:spPr>
          <a:xfrm rot="16200000" flipH="1" flipV="1">
            <a:off x="3387960" y="-2003157"/>
            <a:ext cx="2382931" cy="9383147"/>
          </a:xfrm>
          <a:prstGeom prst="rect">
            <a:avLst/>
          </a:prstGeom>
          <a:solidFill>
            <a:srgbClr val="92D050">
              <a:alpha val="80000"/>
            </a:srgbClr>
          </a:solidFill>
          <a:ln w="12700" cap="sq">
            <a:noFill/>
            <a:miter/>
          </a:ln>
        </p:spPr>
        <p:txBody>
          <a:bodyPr vert="horz" wrap="square" lIns="68580" tIns="34290" rIns="68580" bIns="34290" rtlCol="0" anchor="ctr"/>
          <a:lstStyle/>
          <a:p>
            <a:pPr algn="ctr"/>
            <a:endParaRPr kumimoji="1" lang="zh-CN" altLang="en-US" sz="1350" dirty="0"/>
          </a:p>
        </p:txBody>
      </p:sp>
      <p:sp>
        <p:nvSpPr>
          <p:cNvPr id="4" name="标题 1"/>
          <p:cNvSpPr txBox="1"/>
          <p:nvPr/>
        </p:nvSpPr>
        <p:spPr>
          <a:xfrm>
            <a:off x="3037102" y="2335074"/>
            <a:ext cx="3241526" cy="706679"/>
          </a:xfrm>
          <a:custGeom>
            <a:avLst/>
            <a:gdLst>
              <a:gd name="connsiteX0" fmla="*/ 90025 w 7231605"/>
              <a:gd name="connsiteY0" fmla="*/ 0 h 2123901"/>
              <a:gd name="connsiteX1" fmla="*/ 50 w 7231605"/>
              <a:gd name="connsiteY1" fmla="*/ 669351 h 2123901"/>
              <a:gd name="connsiteX2" fmla="*/ 305085 w 7231605"/>
              <a:gd name="connsiteY2" fmla="*/ 1376718 h 2123901"/>
              <a:gd name="connsiteX3" fmla="*/ 1444263 w 7231605"/>
              <a:gd name="connsiteY3" fmla="*/ 1342664 h 2123901"/>
              <a:gd name="connsiteX4" fmla="*/ 2680208 w 7231605"/>
              <a:gd name="connsiteY4" fmla="*/ 733527 h 2123901"/>
              <a:gd name="connsiteX5" fmla="*/ 3725248 w 7231605"/>
              <a:gd name="connsiteY5" fmla="*/ 506200 h 2123901"/>
              <a:gd name="connsiteX6" fmla="*/ 4368260 w 7231605"/>
              <a:gd name="connsiteY6" fmla="*/ 777896 h 2123901"/>
              <a:gd name="connsiteX7" fmla="*/ 4430532 w 7231605"/>
              <a:gd name="connsiteY7" fmla="*/ 1388962 h 2123901"/>
              <a:gd name="connsiteX8" fmla="*/ 4442106 w 7231605"/>
              <a:gd name="connsiteY8" fmla="*/ 1967697 h 2123901"/>
              <a:gd name="connsiteX9" fmla="*/ 4947843 w 7231605"/>
              <a:gd name="connsiteY9" fmla="*/ 2110297 h 2123901"/>
              <a:gd name="connsiteX10" fmla="*/ 5475340 w 7231605"/>
              <a:gd name="connsiteY10" fmla="*/ 1926954 h 2123901"/>
              <a:gd name="connsiteX11" fmla="*/ 6057701 w 7231605"/>
              <a:gd name="connsiteY11" fmla="*/ 1672311 h 2123901"/>
              <a:gd name="connsiteX12" fmla="*/ 6545149 w 7231605"/>
              <a:gd name="connsiteY12" fmla="*/ 1352309 h 2123901"/>
              <a:gd name="connsiteX13" fmla="*/ 7231605 w 7231605"/>
              <a:gd name="connsiteY13" fmla="*/ 1643606 h 2123901"/>
            </a:gdLst>
            <a:ahLst/>
            <a:cxnLst/>
            <a:rect l="l" t="t" r="r" b="b"/>
            <a:pathLst>
              <a:path w="7231605" h="2123901">
                <a:moveTo>
                  <a:pt x="90025" y="0"/>
                </a:moveTo>
                <a:cubicBezTo>
                  <a:pt x="55147" y="121967"/>
                  <a:pt x="-1911" y="381599"/>
                  <a:pt x="50" y="669351"/>
                </a:cubicBezTo>
                <a:cubicBezTo>
                  <a:pt x="1232" y="842843"/>
                  <a:pt x="64383" y="1264499"/>
                  <a:pt x="305085" y="1376718"/>
                </a:cubicBezTo>
                <a:cubicBezTo>
                  <a:pt x="545787" y="1488937"/>
                  <a:pt x="949826" y="1453559"/>
                  <a:pt x="1444263" y="1342664"/>
                </a:cubicBezTo>
                <a:cubicBezTo>
                  <a:pt x="2085089" y="1099969"/>
                  <a:pt x="2300044" y="872938"/>
                  <a:pt x="2680208" y="733527"/>
                </a:cubicBezTo>
                <a:cubicBezTo>
                  <a:pt x="3060372" y="594116"/>
                  <a:pt x="3513045" y="533208"/>
                  <a:pt x="3725248" y="506200"/>
                </a:cubicBezTo>
                <a:cubicBezTo>
                  <a:pt x="3974774" y="526004"/>
                  <a:pt x="4250713" y="630769"/>
                  <a:pt x="4368260" y="777896"/>
                </a:cubicBezTo>
                <a:cubicBezTo>
                  <a:pt x="4485807" y="925023"/>
                  <a:pt x="4475191" y="1290713"/>
                  <a:pt x="4430532" y="1388962"/>
                </a:cubicBezTo>
                <a:cubicBezTo>
                  <a:pt x="4404941" y="1502293"/>
                  <a:pt x="4355888" y="1847475"/>
                  <a:pt x="4442106" y="1967697"/>
                </a:cubicBezTo>
                <a:cubicBezTo>
                  <a:pt x="4528324" y="2087919"/>
                  <a:pt x="4722368" y="2154204"/>
                  <a:pt x="4947843" y="2110297"/>
                </a:cubicBezTo>
                <a:cubicBezTo>
                  <a:pt x="5204955" y="2055279"/>
                  <a:pt x="5290364" y="1999952"/>
                  <a:pt x="5475340" y="1926954"/>
                </a:cubicBezTo>
                <a:cubicBezTo>
                  <a:pt x="5660316" y="1853956"/>
                  <a:pt x="5879400" y="1768085"/>
                  <a:pt x="6057701" y="1672311"/>
                </a:cubicBezTo>
                <a:cubicBezTo>
                  <a:pt x="6236003" y="1576537"/>
                  <a:pt x="6429402" y="1371600"/>
                  <a:pt x="6545149" y="1352309"/>
                </a:cubicBezTo>
                <a:cubicBezTo>
                  <a:pt x="6838379" y="1241743"/>
                  <a:pt x="7052878" y="1330835"/>
                  <a:pt x="7231605" y="1643606"/>
                </a:cubicBezTo>
              </a:path>
            </a:pathLst>
          </a:custGeom>
          <a:noFill/>
          <a:ln w="38100" cap="sq">
            <a:solidFill>
              <a:schemeClr val="accent6"/>
            </a:solidFill>
            <a:miter/>
          </a:ln>
        </p:spPr>
        <p:txBody>
          <a:bodyPr vert="horz" wrap="square" lIns="68580" tIns="34290" rIns="68580" bIns="34290" rtlCol="0" anchor="ctr"/>
          <a:lstStyle/>
          <a:p>
            <a:pPr algn="ctr"/>
            <a:endParaRPr kumimoji="1" lang="zh-CN" altLang="en-US" sz="1350"/>
          </a:p>
        </p:txBody>
      </p:sp>
      <p:sp>
        <p:nvSpPr>
          <p:cNvPr id="5" name="标题 1"/>
          <p:cNvSpPr txBox="1"/>
          <p:nvPr/>
        </p:nvSpPr>
        <p:spPr>
          <a:xfrm>
            <a:off x="6333596" y="2892594"/>
            <a:ext cx="62182" cy="62182"/>
          </a:xfrm>
          <a:prstGeom prst="ellipse">
            <a:avLst/>
          </a:prstGeom>
          <a:solidFill>
            <a:schemeClr val="accent6"/>
          </a:solidFill>
          <a:ln w="12700" cap="sq">
            <a:noFill/>
            <a:miter/>
          </a:ln>
        </p:spPr>
        <p:txBody>
          <a:bodyPr vert="horz" wrap="square" lIns="68580" tIns="34290" rIns="68580" bIns="34290" rtlCol="0" anchor="ctr"/>
          <a:lstStyle/>
          <a:p>
            <a:pPr algn="ctr"/>
            <a:endParaRPr kumimoji="1" lang="zh-CN" altLang="en-US" sz="1350"/>
          </a:p>
        </p:txBody>
      </p:sp>
      <p:sp>
        <p:nvSpPr>
          <p:cNvPr id="6" name="标题 1"/>
          <p:cNvSpPr txBox="1"/>
          <p:nvPr/>
        </p:nvSpPr>
        <p:spPr>
          <a:xfrm>
            <a:off x="3145264" y="2134226"/>
            <a:ext cx="82370" cy="82370"/>
          </a:xfrm>
          <a:prstGeom prst="ellipse">
            <a:avLst/>
          </a:prstGeom>
          <a:solidFill>
            <a:schemeClr val="accent6"/>
          </a:solidFill>
          <a:ln w="12700" cap="sq">
            <a:noFill/>
            <a:miter/>
          </a:ln>
        </p:spPr>
        <p:txBody>
          <a:bodyPr vert="horz" wrap="square" lIns="68580" tIns="34290" rIns="68580" bIns="34290" rtlCol="0" anchor="ctr"/>
          <a:lstStyle/>
          <a:p>
            <a:pPr algn="ctr"/>
            <a:endParaRPr kumimoji="1" lang="zh-CN" altLang="en-US" sz="1350"/>
          </a:p>
        </p:txBody>
      </p:sp>
      <p:grpSp>
        <p:nvGrpSpPr>
          <p:cNvPr id="7" name="Group 6"/>
          <p:cNvGrpSpPr/>
          <p:nvPr/>
        </p:nvGrpSpPr>
        <p:grpSpPr>
          <a:xfrm>
            <a:off x="7994333" y="563816"/>
            <a:ext cx="637608" cy="153136"/>
            <a:chOff x="10659110" y="751754"/>
            <a:chExt cx="850144" cy="204181"/>
          </a:xfrm>
        </p:grpSpPr>
        <p:sp>
          <p:nvSpPr>
            <p:cNvPr id="8" name="标题 1"/>
            <p:cNvSpPr txBox="1"/>
            <p:nvPr/>
          </p:nvSpPr>
          <p:spPr>
            <a:xfrm>
              <a:off x="11305073" y="751754"/>
              <a:ext cx="204181" cy="204181"/>
            </a:xfrm>
            <a:prstGeom prst="ellipse">
              <a:avLst/>
            </a:prstGeom>
            <a:noFill/>
            <a:ln w="12700" cap="sq">
              <a:solidFill>
                <a:schemeClr val="bg1"/>
              </a:solidFill>
              <a:miter/>
            </a:ln>
          </p:spPr>
          <p:txBody>
            <a:bodyPr vert="horz" wrap="square" lIns="68580" tIns="34290" rIns="68580" bIns="34290" rtlCol="0" anchor="ctr"/>
            <a:lstStyle/>
            <a:p>
              <a:pPr algn="ctr"/>
              <a:endParaRPr kumimoji="1" lang="zh-CN" altLang="en-US" sz="1350"/>
            </a:p>
          </p:txBody>
        </p:sp>
        <p:sp>
          <p:nvSpPr>
            <p:cNvPr id="9" name="标题 1"/>
            <p:cNvSpPr txBox="1"/>
            <p:nvPr/>
          </p:nvSpPr>
          <p:spPr>
            <a:xfrm>
              <a:off x="10982092" y="751754"/>
              <a:ext cx="204181" cy="204181"/>
            </a:xfrm>
            <a:prstGeom prst="ellipse">
              <a:avLst/>
            </a:pr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10" name="标题 1"/>
            <p:cNvSpPr txBox="1"/>
            <p:nvPr/>
          </p:nvSpPr>
          <p:spPr>
            <a:xfrm>
              <a:off x="10659110" y="751754"/>
              <a:ext cx="204181" cy="204181"/>
            </a:xfrm>
            <a:prstGeom prst="ellipse">
              <a:avLst/>
            </a:prstGeom>
            <a:solidFill>
              <a:schemeClr val="bg1"/>
            </a:solidFill>
            <a:ln w="12700" cap="sq">
              <a:noFill/>
              <a:miter/>
            </a:ln>
          </p:spPr>
          <p:txBody>
            <a:bodyPr vert="horz" wrap="square" lIns="68580" tIns="34290" rIns="68580" bIns="34290" rtlCol="0" anchor="ctr"/>
            <a:lstStyle/>
            <a:p>
              <a:pPr algn="ctr"/>
              <a:endParaRPr kumimoji="1" lang="zh-CN" altLang="en-US" sz="1350"/>
            </a:p>
          </p:txBody>
        </p:sp>
      </p:grpSp>
      <p:grpSp>
        <p:nvGrpSpPr>
          <p:cNvPr id="11" name="Group 10"/>
          <p:cNvGrpSpPr/>
          <p:nvPr/>
        </p:nvGrpSpPr>
        <p:grpSpPr>
          <a:xfrm>
            <a:off x="495301" y="4500127"/>
            <a:ext cx="615696" cy="67054"/>
            <a:chOff x="660401" y="6000169"/>
            <a:chExt cx="820928" cy="89405"/>
          </a:xfrm>
        </p:grpSpPr>
        <p:sp>
          <p:nvSpPr>
            <p:cNvPr id="12" name="标题 1"/>
            <p:cNvSpPr txBox="1"/>
            <p:nvPr/>
          </p:nvSpPr>
          <p:spPr>
            <a:xfrm rot="10800000">
              <a:off x="660401"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13" name="标题 1"/>
            <p:cNvSpPr txBox="1"/>
            <p:nvPr/>
          </p:nvSpPr>
          <p:spPr>
            <a:xfrm rot="10800000">
              <a:off x="814637"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14" name="标题 1"/>
            <p:cNvSpPr txBox="1"/>
            <p:nvPr/>
          </p:nvSpPr>
          <p:spPr>
            <a:xfrm rot="10800000">
              <a:off x="968873"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15" name="标题 1"/>
            <p:cNvSpPr txBox="1"/>
            <p:nvPr/>
          </p:nvSpPr>
          <p:spPr>
            <a:xfrm rot="10800000">
              <a:off x="1123110"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16" name="标题 1"/>
            <p:cNvSpPr txBox="1"/>
            <p:nvPr/>
          </p:nvSpPr>
          <p:spPr>
            <a:xfrm rot="10800000">
              <a:off x="1277346"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17" name="标题 1"/>
            <p:cNvSpPr txBox="1"/>
            <p:nvPr/>
          </p:nvSpPr>
          <p:spPr>
            <a:xfrm rot="10800000">
              <a:off x="1431582"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grpSp>
      <p:grpSp>
        <p:nvGrpSpPr>
          <p:cNvPr id="18" name="Group 17"/>
          <p:cNvGrpSpPr/>
          <p:nvPr/>
        </p:nvGrpSpPr>
        <p:grpSpPr>
          <a:xfrm>
            <a:off x="1194817" y="4500127"/>
            <a:ext cx="615696" cy="67054"/>
            <a:chOff x="1593089" y="6000169"/>
            <a:chExt cx="820928" cy="89405"/>
          </a:xfrm>
        </p:grpSpPr>
        <p:sp>
          <p:nvSpPr>
            <p:cNvPr id="19" name="标题 1"/>
            <p:cNvSpPr txBox="1"/>
            <p:nvPr/>
          </p:nvSpPr>
          <p:spPr>
            <a:xfrm rot="10800000">
              <a:off x="1593089"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20" name="标题 1"/>
            <p:cNvSpPr txBox="1"/>
            <p:nvPr/>
          </p:nvSpPr>
          <p:spPr>
            <a:xfrm rot="10800000">
              <a:off x="1747325"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21" name="标题 1"/>
            <p:cNvSpPr txBox="1"/>
            <p:nvPr/>
          </p:nvSpPr>
          <p:spPr>
            <a:xfrm rot="10800000">
              <a:off x="1901561"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22" name="标题 1"/>
            <p:cNvSpPr txBox="1"/>
            <p:nvPr/>
          </p:nvSpPr>
          <p:spPr>
            <a:xfrm rot="10800000">
              <a:off x="2055798"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23" name="标题 1"/>
            <p:cNvSpPr txBox="1"/>
            <p:nvPr/>
          </p:nvSpPr>
          <p:spPr>
            <a:xfrm rot="10800000">
              <a:off x="2210034"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24" name="标题 1"/>
            <p:cNvSpPr txBox="1"/>
            <p:nvPr/>
          </p:nvSpPr>
          <p:spPr>
            <a:xfrm rot="10800000">
              <a:off x="2364270"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grpSp>
      <p:sp>
        <p:nvSpPr>
          <p:cNvPr id="26" name="标题 1"/>
          <p:cNvSpPr txBox="1"/>
          <p:nvPr/>
        </p:nvSpPr>
        <p:spPr>
          <a:xfrm>
            <a:off x="3875755" y="993312"/>
            <a:ext cx="1389578" cy="1370338"/>
          </a:xfrm>
          <a:prstGeom prst="rect">
            <a:avLst/>
          </a:prstGeom>
          <a:noFill/>
          <a:ln w="12700" cap="sq">
            <a:noFill/>
            <a:miter/>
          </a:ln>
        </p:spPr>
        <p:txBody>
          <a:bodyPr vert="horz" wrap="square" lIns="0" tIns="0" rIns="0" bIns="0" rtlCol="0" anchor="b"/>
          <a:lstStyle/>
          <a:p>
            <a:pPr algn="ctr"/>
            <a:r>
              <a:rPr kumimoji="1" lang="en-US" altLang="zh-CN" sz="4950">
                <a:ln w="12700">
                  <a:noFill/>
                </a:ln>
                <a:solidFill>
                  <a:srgbClr val="FFFFFF">
                    <a:alpha val="100000"/>
                  </a:srgbClr>
                </a:solidFill>
                <a:latin typeface="OPPOSans B"/>
                <a:ea typeface="OPPOSans B"/>
                <a:cs typeface="OPPOSans B"/>
              </a:rPr>
              <a:t>01</a:t>
            </a:r>
            <a:endParaRPr kumimoji="1" lang="zh-CN" altLang="en-US" sz="1350"/>
          </a:p>
        </p:txBody>
      </p:sp>
      <p:sp>
        <p:nvSpPr>
          <p:cNvPr id="27" name="标题 1"/>
          <p:cNvSpPr txBox="1"/>
          <p:nvPr/>
        </p:nvSpPr>
        <p:spPr>
          <a:xfrm>
            <a:off x="1773203" y="2536894"/>
            <a:ext cx="5594684" cy="1609451"/>
          </a:xfrm>
          <a:prstGeom prst="rect">
            <a:avLst/>
          </a:prstGeom>
          <a:noFill/>
          <a:ln w="12700" cap="sq">
            <a:noFill/>
            <a:miter/>
          </a:ln>
        </p:spPr>
        <p:txBody>
          <a:bodyPr vert="horz" wrap="square" lIns="0" tIns="0" rIns="0" bIns="0" rtlCol="0" anchor="t"/>
          <a:lstStyle/>
          <a:p>
            <a:pPr algn="ctr"/>
            <a:r>
              <a:rPr kumimoji="1" lang="en-US" altLang="zh-CN" sz="3600" dirty="0" err="1">
                <a:ln w="12700">
                  <a:noFill/>
                </a:ln>
                <a:solidFill>
                  <a:srgbClr val="FFFFFF">
                    <a:alpha val="100000"/>
                  </a:srgbClr>
                </a:solidFill>
                <a:latin typeface="OPPOSans H"/>
                <a:ea typeface="OPPOSans H"/>
                <a:cs typeface="OPPOSans H"/>
              </a:rPr>
              <a:t>Excel基础与工作簿创建</a:t>
            </a:r>
            <a:endParaRPr kumimoji="1" lang="zh-CN" altLang="en-US" sz="1350" dirty="0"/>
          </a:p>
        </p:txBody>
      </p:sp>
      <p:pic>
        <p:nvPicPr>
          <p:cNvPr id="28" name="Picture 27">
            <a:extLst>
              <a:ext uri="{FF2B5EF4-FFF2-40B4-BE49-F238E27FC236}">
                <a16:creationId xmlns:a16="http://schemas.microsoft.com/office/drawing/2014/main" id="{EB55E69F-FFA8-334F-950C-DA27259F0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388" y="496109"/>
            <a:ext cx="2387600" cy="431800"/>
          </a:xfrm>
          <a:prstGeom prst="rect">
            <a:avLst/>
          </a:prstGeom>
        </p:spPr>
      </p:pic>
    </p:spTree>
    <p:extLst>
      <p:ext uri="{BB962C8B-B14F-4D97-AF65-F5344CB8AC3E}">
        <p14:creationId xmlns:p14="http://schemas.microsoft.com/office/powerpoint/2010/main" val="151539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4.2.2</a:t>
            </a:r>
            <a:r>
              <a:rPr lang="zh-CN" altLang="zh-CN" dirty="0"/>
              <a:t>　输入数据</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4" name="内容占位符 3"/>
          <p:cNvSpPr>
            <a:spLocks noGrp="1"/>
          </p:cNvSpPr>
          <p:nvPr>
            <p:ph sz="quarter" idx="10"/>
          </p:nvPr>
        </p:nvSpPr>
        <p:spPr/>
        <p:txBody>
          <a:bodyPr/>
          <a:lstStyle/>
          <a:p>
            <a:pPr marL="0" indent="0">
              <a:buNone/>
            </a:pPr>
            <a:r>
              <a:rPr lang="en-US" altLang="zh-CN" dirty="0"/>
              <a:t>2</a:t>
            </a:r>
            <a:r>
              <a:rPr lang="zh-CN" altLang="zh-CN" dirty="0"/>
              <a:t>．输入时间和日期</a:t>
            </a:r>
          </a:p>
          <a:p>
            <a:pPr marL="0" indent="0">
              <a:buNone/>
            </a:pPr>
            <a:r>
              <a:rPr lang="en-US" altLang="zh-CN" sz="2000" dirty="0"/>
              <a:t>Excel</a:t>
            </a:r>
            <a:r>
              <a:rPr lang="zh-CN" altLang="zh-CN" sz="2000" dirty="0"/>
              <a:t>能够识别常用的时间和日期格式，如果希望输入日期，输入格式可以是“年</a:t>
            </a:r>
            <a:r>
              <a:rPr lang="en-US" altLang="zh-CN" sz="2000" dirty="0"/>
              <a:t>-</a:t>
            </a:r>
            <a:r>
              <a:rPr lang="zh-CN" altLang="zh-CN" sz="2000" dirty="0"/>
              <a:t>月</a:t>
            </a:r>
            <a:r>
              <a:rPr lang="en-US" altLang="zh-CN" sz="2000" dirty="0"/>
              <a:t>-</a:t>
            </a:r>
            <a:r>
              <a:rPr lang="zh-CN" altLang="zh-CN" sz="2000" dirty="0"/>
              <a:t>日”“年</a:t>
            </a:r>
            <a:r>
              <a:rPr lang="en-US" altLang="zh-CN" sz="2000" dirty="0"/>
              <a:t>/</a:t>
            </a:r>
            <a:r>
              <a:rPr lang="zh-CN" altLang="zh-CN" sz="2000" dirty="0"/>
              <a:t>月</a:t>
            </a:r>
            <a:r>
              <a:rPr lang="en-US" altLang="zh-CN" sz="2000" dirty="0"/>
              <a:t>/</a:t>
            </a:r>
            <a:r>
              <a:rPr lang="zh-CN" altLang="zh-CN" sz="2000" dirty="0"/>
              <a:t>日”“月</a:t>
            </a:r>
            <a:r>
              <a:rPr lang="en-US" altLang="zh-CN" sz="2000" dirty="0"/>
              <a:t>/</a:t>
            </a:r>
            <a:r>
              <a:rPr lang="zh-CN" altLang="zh-CN" sz="2000" dirty="0"/>
              <a:t>日”或“月</a:t>
            </a:r>
            <a:r>
              <a:rPr lang="en-US" altLang="zh-CN" sz="2000" dirty="0"/>
              <a:t>-</a:t>
            </a:r>
            <a:r>
              <a:rPr lang="zh-CN" altLang="zh-CN" sz="2000" dirty="0"/>
              <a:t>日”等格式。例如，</a:t>
            </a:r>
            <a:r>
              <a:rPr lang="en-US" altLang="zh-CN" sz="2000" dirty="0"/>
              <a:t>2008</a:t>
            </a:r>
            <a:r>
              <a:rPr lang="zh-CN" altLang="zh-CN" sz="2000" dirty="0"/>
              <a:t>年</a:t>
            </a:r>
            <a:r>
              <a:rPr lang="en-US" altLang="zh-CN" sz="2000" dirty="0"/>
              <a:t>1</a:t>
            </a:r>
            <a:r>
              <a:rPr lang="zh-CN" altLang="zh-CN" sz="2000" dirty="0"/>
              <a:t>月</a:t>
            </a:r>
            <a:r>
              <a:rPr lang="en-US" altLang="zh-CN" sz="2000" dirty="0"/>
              <a:t>1</a:t>
            </a:r>
            <a:r>
              <a:rPr lang="zh-CN" altLang="zh-CN" sz="2000" dirty="0"/>
              <a:t>日，可以用</a:t>
            </a:r>
            <a:r>
              <a:rPr lang="en-US" altLang="zh-CN" sz="2000" dirty="0"/>
              <a:t>2008/1/1</a:t>
            </a:r>
            <a:r>
              <a:rPr lang="zh-CN" altLang="zh-CN" sz="2000" dirty="0"/>
              <a:t>、</a:t>
            </a:r>
            <a:r>
              <a:rPr lang="en-US" altLang="zh-CN" sz="2000" dirty="0"/>
              <a:t>2008</a:t>
            </a:r>
            <a:r>
              <a:rPr lang="zh-CN" altLang="zh-CN" sz="2000" dirty="0"/>
              <a:t>年</a:t>
            </a:r>
            <a:r>
              <a:rPr lang="en-US" altLang="zh-CN" sz="2000" dirty="0"/>
              <a:t>1</a:t>
            </a:r>
            <a:r>
              <a:rPr lang="zh-CN" altLang="zh-CN" sz="2000" dirty="0"/>
              <a:t>月</a:t>
            </a:r>
            <a:r>
              <a:rPr lang="en-US" altLang="zh-CN" sz="2000" dirty="0"/>
              <a:t>1</a:t>
            </a:r>
            <a:r>
              <a:rPr lang="zh-CN" altLang="zh-CN" sz="2000" dirty="0"/>
              <a:t>日、</a:t>
            </a:r>
            <a:r>
              <a:rPr lang="en-US" altLang="zh-CN" sz="2000" dirty="0"/>
              <a:t>08-1-1</a:t>
            </a:r>
            <a:r>
              <a:rPr lang="zh-CN" altLang="zh-CN" sz="2000" dirty="0"/>
              <a:t>等格式。如果希望输入时间，输入格式可以是“时：分：秒”“时：分：”“时：分”“时：”等格式，如</a:t>
            </a:r>
            <a:r>
              <a:rPr lang="en-US" altLang="zh-CN" sz="2000" dirty="0"/>
              <a:t>13</a:t>
            </a:r>
            <a:r>
              <a:rPr lang="zh-CN" altLang="zh-CN" sz="2000" dirty="0"/>
              <a:t>时</a:t>
            </a:r>
            <a:r>
              <a:rPr lang="en-US" altLang="zh-CN" sz="2000" dirty="0"/>
              <a:t>30</a:t>
            </a:r>
            <a:r>
              <a:rPr lang="zh-CN" altLang="zh-CN" sz="2000" dirty="0"/>
              <a:t>分，可以用“</a:t>
            </a:r>
            <a:r>
              <a:rPr lang="en-US" altLang="zh-CN" sz="2000" dirty="0"/>
              <a:t>13</a:t>
            </a:r>
            <a:r>
              <a:rPr lang="zh-CN" altLang="zh-CN" sz="2000" dirty="0"/>
              <a:t>：</a:t>
            </a:r>
            <a:r>
              <a:rPr lang="en-US" altLang="zh-CN" sz="2000" dirty="0"/>
              <a:t>30</a:t>
            </a:r>
            <a:r>
              <a:rPr lang="zh-CN" altLang="zh-CN" sz="2000" dirty="0"/>
              <a:t>”“</a:t>
            </a:r>
            <a:r>
              <a:rPr lang="en-US" altLang="zh-CN" sz="2000" dirty="0"/>
              <a:t>13</a:t>
            </a:r>
            <a:r>
              <a:rPr lang="zh-CN" altLang="zh-CN" sz="2000" dirty="0"/>
              <a:t>时</a:t>
            </a:r>
            <a:r>
              <a:rPr lang="en-US" altLang="zh-CN" sz="2000" dirty="0"/>
              <a:t>30</a:t>
            </a:r>
            <a:r>
              <a:rPr lang="zh-CN" altLang="zh-CN" sz="2000" dirty="0"/>
              <a:t>分”“</a:t>
            </a:r>
            <a:r>
              <a:rPr lang="en-US" altLang="zh-CN" sz="2000" dirty="0"/>
              <a:t>13</a:t>
            </a:r>
            <a:r>
              <a:rPr lang="zh-CN" altLang="zh-CN" sz="2000" dirty="0"/>
              <a:t>：</a:t>
            </a:r>
            <a:r>
              <a:rPr lang="en-US" altLang="zh-CN" sz="2000" dirty="0"/>
              <a:t>30</a:t>
            </a:r>
            <a:r>
              <a:rPr lang="zh-CN" altLang="zh-CN" sz="2000" dirty="0"/>
              <a:t>：”等格式。在</a:t>
            </a:r>
            <a:r>
              <a:rPr lang="en-US" altLang="zh-CN" sz="2000" dirty="0"/>
              <a:t>Excel</a:t>
            </a:r>
            <a:r>
              <a:rPr lang="zh-CN" altLang="zh-CN" sz="2000" dirty="0"/>
              <a:t>中，系统默认的是</a:t>
            </a:r>
            <a:r>
              <a:rPr lang="en-US" altLang="zh-CN" sz="2000" dirty="0"/>
              <a:t>24</a:t>
            </a:r>
            <a:r>
              <a:rPr lang="zh-CN" altLang="zh-CN" sz="2000" dirty="0"/>
              <a:t>小时制，如果要按</a:t>
            </a:r>
            <a:r>
              <a:rPr lang="en-US" altLang="zh-CN" sz="2000" dirty="0"/>
              <a:t>12</a:t>
            </a:r>
            <a:r>
              <a:rPr lang="zh-CN" altLang="zh-CN" sz="2000" dirty="0"/>
              <a:t>小时制，就需要在时间后输入空格，再加上“</a:t>
            </a:r>
            <a:r>
              <a:rPr lang="en-US" altLang="zh-CN" sz="2000" dirty="0"/>
              <a:t>AM</a:t>
            </a:r>
            <a:r>
              <a:rPr lang="zh-CN" altLang="zh-CN" sz="2000" dirty="0"/>
              <a:t>”或“</a:t>
            </a:r>
            <a:r>
              <a:rPr lang="en-US" altLang="zh-CN" sz="2000" dirty="0"/>
              <a:t>PM</a:t>
            </a:r>
            <a:r>
              <a:rPr lang="zh-CN" altLang="zh-CN" sz="2000" dirty="0"/>
              <a:t>”来表示上午或下午。</a:t>
            </a:r>
            <a:endParaRPr lang="en-US" altLang="zh-CN" sz="2000" dirty="0"/>
          </a:p>
          <a:p>
            <a:pPr marL="0" indent="0">
              <a:buNone/>
            </a:pPr>
            <a:r>
              <a:rPr lang="zh-CN" altLang="zh-CN" sz="2000" dirty="0"/>
              <a:t>如果在单元格中输入当天的系统日期可以按【</a:t>
            </a:r>
            <a:r>
              <a:rPr lang="en-US" altLang="zh-CN" sz="2000" dirty="0"/>
              <a:t>Ctrl+</a:t>
            </a:r>
            <a:r>
              <a:rPr lang="zh-CN" altLang="zh-CN" sz="2000" dirty="0"/>
              <a:t>；】组合键，如果要输入当前的系统时间就按【</a:t>
            </a:r>
            <a:r>
              <a:rPr lang="en-US" altLang="zh-CN" sz="2000" dirty="0" err="1"/>
              <a:t>Ctrl+Shift</a:t>
            </a:r>
            <a:r>
              <a:rPr lang="en-US" altLang="zh-CN" sz="2000" dirty="0"/>
              <a:t>+</a:t>
            </a:r>
            <a:r>
              <a:rPr lang="zh-CN" altLang="zh-CN" sz="2000" dirty="0"/>
              <a:t>；】组合键。</a:t>
            </a:r>
          </a:p>
          <a:p>
            <a:pPr marL="0" indent="0">
              <a:buNone/>
            </a:pPr>
            <a:endParaRPr lang="zh-CN" altLang="zh-CN" dirty="0"/>
          </a:p>
          <a:p>
            <a:pPr marL="0" indent="0">
              <a:buNone/>
            </a:pPr>
            <a:endParaRPr lang="zh-CN" altLang="en-US" dirty="0"/>
          </a:p>
          <a:p>
            <a:pPr marL="0" indent="0">
              <a:buNone/>
            </a:pPr>
            <a:endParaRPr lang="zh-CN" altLang="en-US" dirty="0"/>
          </a:p>
        </p:txBody>
      </p:sp>
    </p:spTree>
    <p:extLst>
      <p:ext uri="{BB962C8B-B14F-4D97-AF65-F5344CB8AC3E}">
        <p14:creationId xmlns:p14="http://schemas.microsoft.com/office/powerpoint/2010/main" val="1635909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4.2.2</a:t>
            </a:r>
            <a:r>
              <a:rPr lang="zh-CN" altLang="zh-CN" dirty="0"/>
              <a:t>　输入数据</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4" name="内容占位符 3"/>
          <p:cNvSpPr>
            <a:spLocks noGrp="1"/>
          </p:cNvSpPr>
          <p:nvPr>
            <p:ph sz="quarter" idx="10"/>
          </p:nvPr>
        </p:nvSpPr>
        <p:spPr/>
        <p:txBody>
          <a:bodyPr/>
          <a:lstStyle/>
          <a:p>
            <a:pPr marL="0" indent="0">
              <a:buNone/>
            </a:pPr>
            <a:r>
              <a:rPr lang="en-US" altLang="zh-CN" dirty="0"/>
              <a:t>3</a:t>
            </a:r>
            <a:r>
              <a:rPr lang="zh-CN" altLang="zh-CN" dirty="0"/>
              <a:t>．输入公式或函数</a:t>
            </a:r>
          </a:p>
          <a:p>
            <a:r>
              <a:rPr lang="zh-CN" altLang="zh-CN" dirty="0"/>
              <a:t>公式是在单元格中进行某些计算的表达式，例如，</a:t>
            </a:r>
            <a:r>
              <a:rPr lang="en-US" altLang="zh-CN" dirty="0"/>
              <a:t>D1=A1+B1+C1</a:t>
            </a:r>
            <a:r>
              <a:rPr lang="zh-CN" altLang="zh-CN" dirty="0"/>
              <a:t>就是一个简单的公式，其中</a:t>
            </a:r>
            <a:r>
              <a:rPr lang="en-US" altLang="zh-CN" dirty="0"/>
              <a:t>A1</a:t>
            </a:r>
            <a:r>
              <a:rPr lang="zh-CN" altLang="zh-CN" dirty="0"/>
              <a:t>、</a:t>
            </a:r>
            <a:r>
              <a:rPr lang="en-US" altLang="zh-CN" dirty="0"/>
              <a:t>B1</a:t>
            </a:r>
            <a:r>
              <a:rPr lang="zh-CN" altLang="zh-CN" dirty="0"/>
              <a:t>和</a:t>
            </a:r>
            <a:r>
              <a:rPr lang="en-US" altLang="zh-CN" dirty="0"/>
              <a:t>C1</a:t>
            </a:r>
            <a:r>
              <a:rPr lang="zh-CN" altLang="zh-CN" dirty="0"/>
              <a:t>是</a:t>
            </a:r>
            <a:r>
              <a:rPr lang="en-US" altLang="zh-CN" dirty="0"/>
              <a:t>3</a:t>
            </a:r>
            <a:r>
              <a:rPr lang="zh-CN" altLang="zh-CN" dirty="0"/>
              <a:t>个单元格的相对引用地址，参与计算的是单元格中的值。</a:t>
            </a:r>
          </a:p>
          <a:p>
            <a:r>
              <a:rPr lang="zh-CN" altLang="zh-CN" dirty="0"/>
              <a:t>函数是</a:t>
            </a:r>
            <a:r>
              <a:rPr lang="en-US" altLang="zh-CN" dirty="0"/>
              <a:t>Excel</a:t>
            </a:r>
            <a:r>
              <a:rPr lang="zh-CN" altLang="zh-CN" dirty="0"/>
              <a:t>提供的一些特殊公式，它利用一些单词与符号代替计算公式，如</a:t>
            </a:r>
            <a:r>
              <a:rPr lang="en-US" altLang="zh-CN" dirty="0"/>
              <a:t>D1</a:t>
            </a:r>
            <a:r>
              <a:rPr lang="zh-CN" altLang="zh-CN" dirty="0"/>
              <a:t>＝</a:t>
            </a:r>
            <a:r>
              <a:rPr lang="en-US" altLang="zh-CN" dirty="0"/>
              <a:t>SUM(A1:C1)</a:t>
            </a:r>
            <a:r>
              <a:rPr lang="zh-CN" altLang="zh-CN" dirty="0"/>
              <a:t>，这个函数的功能与</a:t>
            </a:r>
            <a:r>
              <a:rPr lang="en-US" altLang="zh-CN" dirty="0"/>
              <a:t>D1=A1+B1+C1</a:t>
            </a:r>
            <a:r>
              <a:rPr lang="zh-CN" altLang="zh-CN" dirty="0"/>
              <a:t>等价，都是将</a:t>
            </a:r>
            <a:r>
              <a:rPr lang="en-US" altLang="zh-CN" dirty="0"/>
              <a:t>A1:C1</a:t>
            </a:r>
            <a:r>
              <a:rPr lang="zh-CN" altLang="zh-CN" dirty="0"/>
              <a:t>单元格区域中的单元格的值相加放在</a:t>
            </a:r>
            <a:r>
              <a:rPr lang="en-US" altLang="zh-CN" dirty="0"/>
              <a:t>D1</a:t>
            </a:r>
            <a:r>
              <a:rPr lang="zh-CN" altLang="zh-CN" dirty="0"/>
              <a:t>单元格中。</a:t>
            </a:r>
          </a:p>
        </p:txBody>
      </p:sp>
    </p:spTree>
    <p:extLst>
      <p:ext uri="{BB962C8B-B14F-4D97-AF65-F5344CB8AC3E}">
        <p14:creationId xmlns:p14="http://schemas.microsoft.com/office/powerpoint/2010/main" val="856622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4.2.2</a:t>
            </a:r>
            <a:r>
              <a:rPr lang="zh-CN" altLang="zh-CN" dirty="0"/>
              <a:t>　输入数据</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7" name="TextBox 4"/>
          <p:cNvSpPr txBox="1">
            <a:spLocks noChangeArrowheads="1"/>
          </p:cNvSpPr>
          <p:nvPr/>
        </p:nvSpPr>
        <p:spPr bwMode="auto">
          <a:xfrm>
            <a:off x="6324600" y="3214688"/>
            <a:ext cx="2819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2400" b="1" dirty="0">
                <a:solidFill>
                  <a:srgbClr val="0000FF"/>
                </a:solidFill>
              </a:rPr>
              <a:t>演示总分与平均分的公式计算方法</a:t>
            </a:r>
          </a:p>
        </p:txBody>
      </p:sp>
      <p:sp>
        <p:nvSpPr>
          <p:cNvPr id="8" name="内容占位符 2"/>
          <p:cNvSpPr>
            <a:spLocks noGrp="1"/>
          </p:cNvSpPr>
          <p:nvPr>
            <p:ph sz="quarter" idx="10"/>
          </p:nvPr>
        </p:nvSpPr>
        <p:spPr>
          <a:xfrm>
            <a:off x="611560" y="1131590"/>
            <a:ext cx="8459414" cy="390525"/>
          </a:xfrm>
        </p:spPr>
        <p:txBody>
          <a:bodyPr/>
          <a:lstStyle/>
          <a:p>
            <a:pPr marL="0" indent="0">
              <a:buNone/>
            </a:pPr>
            <a:r>
              <a:rPr lang="zh-CN" altLang="zh-CN" dirty="0"/>
              <a:t>（</a:t>
            </a:r>
            <a:r>
              <a:rPr lang="en-US" altLang="zh-CN" dirty="0"/>
              <a:t>1</a:t>
            </a:r>
            <a:r>
              <a:rPr lang="zh-CN" altLang="zh-CN" dirty="0"/>
              <a:t>）输入公式</a:t>
            </a:r>
          </a:p>
          <a:p>
            <a:pPr marL="0" indent="0">
              <a:buNone/>
            </a:pPr>
            <a:r>
              <a:rPr lang="zh-CN" altLang="zh-CN" sz="2000" dirty="0"/>
              <a:t>如果在单元格中输入公式，必须以等号“＝”开头，接着输入表达式。表达式中的运算对象可以是常量，也可以是单元格地址。表达式中的运算符是数学中常见的加“</a:t>
            </a:r>
            <a:r>
              <a:rPr lang="en-US" altLang="zh-CN" sz="2000" dirty="0"/>
              <a:t>+</a:t>
            </a:r>
            <a:r>
              <a:rPr lang="zh-CN" altLang="zh-CN" sz="2000" dirty="0"/>
              <a:t>”、减“</a:t>
            </a:r>
            <a:r>
              <a:rPr lang="en-US" altLang="zh-CN" sz="2000" dirty="0"/>
              <a:t>-</a:t>
            </a:r>
            <a:r>
              <a:rPr lang="zh-CN" altLang="zh-CN" sz="2000" dirty="0"/>
              <a:t>”、乘“</a:t>
            </a:r>
            <a:r>
              <a:rPr lang="en-US" altLang="zh-CN" sz="2000" dirty="0"/>
              <a:t>*</a:t>
            </a:r>
            <a:r>
              <a:rPr lang="zh-CN" altLang="zh-CN" sz="2000" dirty="0"/>
              <a:t>”、除“</a:t>
            </a:r>
            <a:r>
              <a:rPr lang="en-US" altLang="zh-CN" sz="2000" dirty="0"/>
              <a:t>/</a:t>
            </a:r>
            <a:r>
              <a:rPr lang="zh-CN" altLang="zh-CN" sz="2000" dirty="0"/>
              <a:t>”、乘方“</a:t>
            </a:r>
            <a:r>
              <a:rPr lang="en-US" altLang="zh-CN" sz="2000" dirty="0"/>
              <a:t>^</a:t>
            </a:r>
            <a:r>
              <a:rPr lang="zh-CN" altLang="zh-CN" sz="2000" dirty="0"/>
              <a:t>”、百分号“</a:t>
            </a:r>
            <a:r>
              <a:rPr lang="en-US" altLang="zh-CN" sz="2000" dirty="0"/>
              <a:t>%</a:t>
            </a:r>
            <a:r>
              <a:rPr lang="zh-CN" altLang="zh-CN" sz="2000" dirty="0"/>
              <a:t>”等。</a:t>
            </a:r>
          </a:p>
          <a:p>
            <a:pPr marL="0" indent="0">
              <a:buNone/>
            </a:pPr>
            <a:endParaRPr lang="zh-CN" altLang="en-US" dirty="0"/>
          </a:p>
        </p:txBody>
      </p:sp>
      <p:pic>
        <p:nvPicPr>
          <p:cNvPr id="10242" name="图片 1"/>
          <p:cNvPicPr>
            <a:picLocks noChangeAspect="1" noChangeArrowheads="1"/>
          </p:cNvPicPr>
          <p:nvPr/>
        </p:nvPicPr>
        <p:blipFill>
          <a:blip r:embed="rId2">
            <a:extLst>
              <a:ext uri="{28A0092B-C50C-407E-A947-70E740481C1C}">
                <a14:useLocalDpi xmlns:a14="http://schemas.microsoft.com/office/drawing/2010/main" val="0"/>
              </a:ext>
            </a:extLst>
          </a:blip>
          <a:srcRect l="197" t="15193" r="36894" b="61353"/>
          <a:stretch>
            <a:fillRect/>
          </a:stretch>
        </p:blipFill>
        <p:spPr bwMode="auto">
          <a:xfrm>
            <a:off x="1331640" y="2931790"/>
            <a:ext cx="4177987" cy="1709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0649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4.2.2</a:t>
            </a:r>
            <a:r>
              <a:rPr lang="zh-CN" altLang="zh-CN" dirty="0"/>
              <a:t>　输入数据</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4" name="内容占位符 3"/>
          <p:cNvSpPr>
            <a:spLocks noGrp="1"/>
          </p:cNvSpPr>
          <p:nvPr>
            <p:ph sz="quarter" idx="10"/>
          </p:nvPr>
        </p:nvSpPr>
        <p:spPr/>
        <p:txBody>
          <a:bodyPr/>
          <a:lstStyle/>
          <a:p>
            <a:pPr marL="0" indent="0">
              <a:buNone/>
            </a:pPr>
            <a:r>
              <a:rPr lang="zh-CN" altLang="zh-CN" dirty="0"/>
              <a:t>（</a:t>
            </a:r>
            <a:r>
              <a:rPr lang="en-US" altLang="zh-CN" dirty="0"/>
              <a:t>2</a:t>
            </a:r>
            <a:r>
              <a:rPr lang="zh-CN" altLang="zh-CN" dirty="0"/>
              <a:t>）复制公式</a:t>
            </a:r>
          </a:p>
          <a:p>
            <a:pPr marL="0" indent="0">
              <a:buNone/>
            </a:pPr>
            <a:r>
              <a:rPr lang="zh-CN" altLang="zh-CN" dirty="0"/>
              <a:t>当单元格中的公式类似时，可以通过公式的复制自动计算出其他单元格的结果。例如</a:t>
            </a:r>
            <a:r>
              <a:rPr lang="zh-CN" altLang="en-US" dirty="0"/>
              <a:t>上</a:t>
            </a:r>
            <a:r>
              <a:rPr lang="zh-CN" altLang="zh-CN" dirty="0"/>
              <a:t>图中，刘明的总分和平均分与张强的总分和平均分的计算方法是相同的，因此，复制“</a:t>
            </a:r>
            <a:r>
              <a:rPr lang="en-US" altLang="zh-CN" dirty="0"/>
              <a:t>F2:G2”区域，选择F3</a:t>
            </a:r>
            <a:r>
              <a:rPr lang="zh-CN" altLang="zh-CN" dirty="0"/>
              <a:t>单元格或“</a:t>
            </a:r>
            <a:r>
              <a:rPr lang="en-US" altLang="zh-CN" dirty="0"/>
              <a:t>F3:G3”区域，在“开始”选项卡中的“剪贴板”工作组中选择“粘贴”按钮，实现公式的复制。刘明的总分在数据编辑栏中显示是“=C3+D3+E3”，平均分是“=F3/3</a:t>
            </a:r>
            <a:r>
              <a:rPr lang="zh-CN" altLang="zh-CN" dirty="0"/>
              <a:t>”。所以复制公式时表达式中的单元格相对地址引用会发生变化。</a:t>
            </a:r>
          </a:p>
          <a:p>
            <a:pPr marL="0" indent="0">
              <a:buNone/>
            </a:pPr>
            <a:endParaRPr lang="zh-CN" altLang="en-US" dirty="0"/>
          </a:p>
        </p:txBody>
      </p:sp>
      <p:sp>
        <p:nvSpPr>
          <p:cNvPr id="5" name="矩形 4"/>
          <p:cNvSpPr/>
          <p:nvPr/>
        </p:nvSpPr>
        <p:spPr>
          <a:xfrm>
            <a:off x="5868144" y="4455273"/>
            <a:ext cx="649537" cy="369332"/>
          </a:xfrm>
          <a:prstGeom prst="rect">
            <a:avLst/>
          </a:prstGeom>
        </p:spPr>
        <p:txBody>
          <a:bodyPr wrap="none">
            <a:spAutoFit/>
          </a:bodyPr>
          <a:lstStyle/>
          <a:p>
            <a:r>
              <a:rPr lang="zh-CN" altLang="en-US" b="1" dirty="0">
                <a:solidFill>
                  <a:srgbClr val="0000FF"/>
                </a:solidFill>
              </a:rPr>
              <a:t>演示</a:t>
            </a:r>
            <a:endParaRPr lang="zh-CN" altLang="en-US" dirty="0"/>
          </a:p>
        </p:txBody>
      </p:sp>
    </p:spTree>
    <p:extLst>
      <p:ext uri="{BB962C8B-B14F-4D97-AF65-F5344CB8AC3E}">
        <p14:creationId xmlns:p14="http://schemas.microsoft.com/office/powerpoint/2010/main" val="2002133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4.2.2</a:t>
            </a:r>
            <a:r>
              <a:rPr lang="zh-CN" altLang="zh-CN" dirty="0"/>
              <a:t>　输入数据</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4" name="内容占位符 3"/>
          <p:cNvSpPr>
            <a:spLocks noGrp="1"/>
          </p:cNvSpPr>
          <p:nvPr>
            <p:ph sz="quarter" idx="10"/>
          </p:nvPr>
        </p:nvSpPr>
        <p:spPr/>
        <p:txBody>
          <a:bodyPr/>
          <a:lstStyle/>
          <a:p>
            <a:pPr marL="0" indent="0">
              <a:buNone/>
            </a:pPr>
            <a:r>
              <a:rPr lang="zh-CN" altLang="zh-CN" dirty="0"/>
              <a:t>（</a:t>
            </a:r>
            <a:r>
              <a:rPr lang="en-US" altLang="zh-CN" dirty="0"/>
              <a:t>3</a:t>
            </a:r>
            <a:r>
              <a:rPr lang="zh-CN" altLang="zh-CN" dirty="0"/>
              <a:t>）填充公式</a:t>
            </a:r>
          </a:p>
          <a:p>
            <a:pPr marL="0" indent="0">
              <a:buNone/>
            </a:pPr>
            <a:r>
              <a:rPr lang="zh-CN" altLang="zh-CN" dirty="0"/>
              <a:t>复制公式时，可以利用上述方法，也可以利用填充柄功能填充公式，从而实现更快捷的操作。选择要复制的公式所在的单元格，如“</a:t>
            </a:r>
            <a:r>
              <a:rPr lang="en-US" altLang="zh-CN" dirty="0"/>
              <a:t>F2:G2”单元格区域，将鼠标指针指向该单元格区域的右下角，当指针变成“+</a:t>
            </a:r>
            <a:r>
              <a:rPr lang="zh-CN" altLang="zh-CN" dirty="0"/>
              <a:t>”实心加号时，按下鼠标左键不放并向下拖曳，释放鼠标后，便得到“</a:t>
            </a:r>
            <a:r>
              <a:rPr lang="en-US" altLang="zh-CN" dirty="0"/>
              <a:t>F3:G10”单元格区域的值，观察数据编辑栏中填充的单元格的公式，如图</a:t>
            </a:r>
            <a:r>
              <a:rPr lang="zh-CN" altLang="zh-CN" dirty="0"/>
              <a:t>中的</a:t>
            </a:r>
            <a:r>
              <a:rPr lang="en-US" altLang="zh-CN" dirty="0"/>
              <a:t>F10</a:t>
            </a:r>
            <a:r>
              <a:rPr lang="zh-CN" altLang="zh-CN" dirty="0"/>
              <a:t>单元格。因此可以得出，单元格相对地址引用在填充柄填充时也会发生地址引用的变化。</a:t>
            </a:r>
          </a:p>
          <a:p>
            <a:pPr marL="0" indent="0">
              <a:buNone/>
            </a:pPr>
            <a:endParaRPr lang="zh-CN" altLang="en-US" dirty="0"/>
          </a:p>
          <a:p>
            <a:pPr marL="0" indent="0">
              <a:buNone/>
            </a:pPr>
            <a:endParaRPr lang="zh-CN" altLang="en-US" dirty="0"/>
          </a:p>
        </p:txBody>
      </p:sp>
      <p:sp>
        <p:nvSpPr>
          <p:cNvPr id="6" name="矩形 5"/>
          <p:cNvSpPr/>
          <p:nvPr/>
        </p:nvSpPr>
        <p:spPr>
          <a:xfrm>
            <a:off x="5868144" y="4455273"/>
            <a:ext cx="649537" cy="369332"/>
          </a:xfrm>
          <a:prstGeom prst="rect">
            <a:avLst/>
          </a:prstGeom>
        </p:spPr>
        <p:txBody>
          <a:bodyPr wrap="none">
            <a:spAutoFit/>
          </a:bodyPr>
          <a:lstStyle/>
          <a:p>
            <a:r>
              <a:rPr lang="zh-CN" altLang="en-US" b="1" dirty="0">
                <a:solidFill>
                  <a:srgbClr val="0000FF"/>
                </a:solidFill>
              </a:rPr>
              <a:t>演示</a:t>
            </a:r>
            <a:endParaRPr lang="zh-CN" altLang="en-US" dirty="0"/>
          </a:p>
        </p:txBody>
      </p:sp>
      <p:pic>
        <p:nvPicPr>
          <p:cNvPr id="11266" name="图片 3"/>
          <p:cNvPicPr>
            <a:picLocks noChangeAspect="1" noChangeArrowheads="1"/>
          </p:cNvPicPr>
          <p:nvPr/>
        </p:nvPicPr>
        <p:blipFill>
          <a:blip r:embed="rId2">
            <a:extLst>
              <a:ext uri="{28A0092B-C50C-407E-A947-70E740481C1C}">
                <a14:useLocalDpi xmlns:a14="http://schemas.microsoft.com/office/drawing/2010/main" val="0"/>
              </a:ext>
            </a:extLst>
          </a:blip>
          <a:srcRect l="208" t="15192" r="36874" b="61404"/>
          <a:stretch>
            <a:fillRect/>
          </a:stretch>
        </p:blipFill>
        <p:spPr bwMode="auto">
          <a:xfrm>
            <a:off x="5279430" y="126132"/>
            <a:ext cx="3613049" cy="146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95192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4.2.2</a:t>
            </a:r>
            <a:r>
              <a:rPr lang="zh-CN" altLang="zh-CN" dirty="0"/>
              <a:t>　输入数据</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5" name="内容占位符 2"/>
          <p:cNvSpPr>
            <a:spLocks noGrp="1"/>
          </p:cNvSpPr>
          <p:nvPr>
            <p:ph sz="quarter" idx="10"/>
          </p:nvPr>
        </p:nvSpPr>
        <p:spPr>
          <a:xfrm>
            <a:off x="505074" y="1265296"/>
            <a:ext cx="8459414" cy="390525"/>
          </a:xfrm>
        </p:spPr>
        <p:txBody>
          <a:bodyPr/>
          <a:lstStyle/>
          <a:p>
            <a:pPr marL="0" indent="0">
              <a:buNone/>
            </a:pPr>
            <a:r>
              <a:rPr lang="zh-CN" altLang="zh-CN"/>
              <a:t>（</a:t>
            </a:r>
            <a:r>
              <a:rPr lang="en-US" altLang="zh-CN"/>
              <a:t>4</a:t>
            </a:r>
            <a:r>
              <a:rPr lang="zh-CN" altLang="zh-CN"/>
              <a:t>）输入函数</a:t>
            </a:r>
          </a:p>
          <a:p>
            <a:pPr marL="0" indent="0">
              <a:buNone/>
            </a:pPr>
            <a:r>
              <a:rPr lang="zh-CN" altLang="zh-CN"/>
              <a:t>函数就是系统预先定义好的公式，使用函数可以简化计算过程，提高计算效率。</a:t>
            </a:r>
            <a:endParaRPr lang="zh-CN" altLang="en-US"/>
          </a:p>
        </p:txBody>
      </p:sp>
      <p:sp>
        <p:nvSpPr>
          <p:cNvPr id="6" name="TextBox 4"/>
          <p:cNvSpPr txBox="1">
            <a:spLocks noChangeArrowheads="1"/>
          </p:cNvSpPr>
          <p:nvPr/>
        </p:nvSpPr>
        <p:spPr bwMode="auto">
          <a:xfrm>
            <a:off x="3419872" y="4348083"/>
            <a:ext cx="49685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2400" b="1" dirty="0">
                <a:solidFill>
                  <a:srgbClr val="0000FF"/>
                </a:solidFill>
              </a:rPr>
              <a:t>演示总分与平均分的函数计算方法</a:t>
            </a:r>
          </a:p>
        </p:txBody>
      </p:sp>
      <p:pic>
        <p:nvPicPr>
          <p:cNvPr id="12290"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3" y="2562408"/>
            <a:ext cx="2335763" cy="252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图片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211710"/>
            <a:ext cx="2956979" cy="2136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5167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4.2.2</a:t>
            </a:r>
            <a:r>
              <a:rPr lang="zh-CN" altLang="zh-CN" dirty="0"/>
              <a:t>　输入数据</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graphicFrame>
        <p:nvGraphicFramePr>
          <p:cNvPr id="5" name="内容占位符 4"/>
          <p:cNvGraphicFramePr>
            <a:graphicFrameLocks noGrp="1"/>
          </p:cNvGraphicFramePr>
          <p:nvPr>
            <p:ph sz="quarter" idx="10"/>
          </p:nvPr>
        </p:nvGraphicFramePr>
        <p:xfrm>
          <a:off x="504825" y="1265238"/>
          <a:ext cx="7272338" cy="3017304"/>
        </p:xfrm>
        <a:graphic>
          <a:graphicData uri="http://schemas.openxmlformats.org/drawingml/2006/table">
            <a:tbl>
              <a:tblPr firstRow="1" firstCol="1" bandRow="1">
                <a:tableStyleId>{5C22544A-7EE6-4342-B048-85BDC9FD1C3A}</a:tableStyleId>
              </a:tblPr>
              <a:tblGrid>
                <a:gridCol w="2012333">
                  <a:extLst>
                    <a:ext uri="{9D8B030D-6E8A-4147-A177-3AD203B41FA5}">
                      <a16:colId xmlns:a16="http://schemas.microsoft.com/office/drawing/2014/main" val="20000"/>
                    </a:ext>
                  </a:extLst>
                </a:gridCol>
                <a:gridCol w="5260005">
                  <a:extLst>
                    <a:ext uri="{9D8B030D-6E8A-4147-A177-3AD203B41FA5}">
                      <a16:colId xmlns:a16="http://schemas.microsoft.com/office/drawing/2014/main" val="20001"/>
                    </a:ext>
                  </a:extLst>
                </a:gridCol>
              </a:tblGrid>
              <a:tr h="274320">
                <a:tc>
                  <a:txBody>
                    <a:bodyPr/>
                    <a:lstStyle/>
                    <a:p>
                      <a:pPr algn="ctr">
                        <a:spcBef>
                          <a:spcPts val="120"/>
                        </a:spcBef>
                        <a:spcAft>
                          <a:spcPts val="120"/>
                        </a:spcAft>
                      </a:pPr>
                      <a:r>
                        <a:rPr lang="zh-CN" sz="1800" kern="100" dirty="0">
                          <a:effectLst/>
                        </a:rPr>
                        <a:t>表达式</a:t>
                      </a:r>
                      <a:endParaRPr lang="zh-CN" sz="1800" kern="100" dirty="0">
                        <a:effectLst/>
                        <a:latin typeface="Times New Roman"/>
                        <a:ea typeface="方正书宋简体"/>
                        <a:cs typeface="宋体"/>
                      </a:endParaRPr>
                    </a:p>
                  </a:txBody>
                  <a:tcPr marL="57921" marR="57921" marT="0" marB="0"/>
                </a:tc>
                <a:tc>
                  <a:txBody>
                    <a:bodyPr/>
                    <a:lstStyle/>
                    <a:p>
                      <a:pPr algn="ctr">
                        <a:spcBef>
                          <a:spcPts val="120"/>
                        </a:spcBef>
                        <a:spcAft>
                          <a:spcPts val="120"/>
                        </a:spcAft>
                      </a:pPr>
                      <a:r>
                        <a:rPr lang="zh-CN" sz="1800" kern="100">
                          <a:effectLst/>
                        </a:rPr>
                        <a:t>说明</a:t>
                      </a:r>
                      <a:endParaRPr lang="zh-CN" sz="1800" kern="100">
                        <a:effectLst/>
                        <a:latin typeface="Times New Roman"/>
                        <a:ea typeface="方正书宋简体"/>
                        <a:cs typeface="宋体"/>
                      </a:endParaRPr>
                    </a:p>
                  </a:txBody>
                  <a:tcPr marL="57921" marR="57921" marT="0" marB="0"/>
                </a:tc>
                <a:extLst>
                  <a:ext uri="{0D108BD9-81ED-4DB2-BD59-A6C34878D82A}">
                    <a16:rowId xmlns:a16="http://schemas.microsoft.com/office/drawing/2014/main" val="10000"/>
                  </a:ext>
                </a:extLst>
              </a:tr>
              <a:tr h="274320">
                <a:tc>
                  <a:txBody>
                    <a:bodyPr/>
                    <a:lstStyle/>
                    <a:p>
                      <a:pPr algn="just">
                        <a:spcBef>
                          <a:spcPts val="120"/>
                        </a:spcBef>
                        <a:spcAft>
                          <a:spcPts val="120"/>
                        </a:spcAft>
                      </a:pPr>
                      <a:r>
                        <a:rPr lang="en-US" sz="1800" kern="100" dirty="0">
                          <a:solidFill>
                            <a:schemeClr val="bg2"/>
                          </a:solidFill>
                          <a:effectLst/>
                        </a:rPr>
                        <a:t>=SUM(3,2)</a:t>
                      </a:r>
                      <a:endParaRPr lang="zh-CN" sz="1800" kern="100" dirty="0">
                        <a:solidFill>
                          <a:schemeClr val="bg2"/>
                        </a:solidFill>
                        <a:effectLst/>
                        <a:latin typeface="Times New Roman"/>
                        <a:ea typeface="方正书宋简体"/>
                        <a:cs typeface="宋体"/>
                      </a:endParaRPr>
                    </a:p>
                  </a:txBody>
                  <a:tcPr marL="57921" marR="57921" marT="0" marB="0"/>
                </a:tc>
                <a:tc>
                  <a:txBody>
                    <a:bodyPr/>
                    <a:lstStyle/>
                    <a:p>
                      <a:pPr algn="just">
                        <a:spcBef>
                          <a:spcPts val="120"/>
                        </a:spcBef>
                        <a:spcAft>
                          <a:spcPts val="120"/>
                        </a:spcAft>
                      </a:pPr>
                      <a:r>
                        <a:rPr lang="zh-CN" sz="1800" kern="100">
                          <a:effectLst/>
                        </a:rPr>
                        <a:t>将</a:t>
                      </a:r>
                      <a:r>
                        <a:rPr lang="en-US" sz="1800" kern="100">
                          <a:effectLst/>
                        </a:rPr>
                        <a:t>3</a:t>
                      </a:r>
                      <a:r>
                        <a:rPr lang="zh-CN" sz="1800" kern="100">
                          <a:effectLst/>
                        </a:rPr>
                        <a:t>和</a:t>
                      </a:r>
                      <a:r>
                        <a:rPr lang="en-US" sz="1800" kern="100">
                          <a:effectLst/>
                        </a:rPr>
                        <a:t>2</a:t>
                      </a:r>
                      <a:r>
                        <a:rPr lang="zh-CN" sz="1800" kern="100">
                          <a:effectLst/>
                        </a:rPr>
                        <a:t>相加</a:t>
                      </a:r>
                      <a:endParaRPr lang="zh-CN" sz="1800" kern="100">
                        <a:effectLst/>
                        <a:latin typeface="Times New Roman"/>
                        <a:ea typeface="方正书宋简体"/>
                        <a:cs typeface="宋体"/>
                      </a:endParaRPr>
                    </a:p>
                  </a:txBody>
                  <a:tcPr marL="57921" marR="57921" marT="0" marB="0"/>
                </a:tc>
                <a:extLst>
                  <a:ext uri="{0D108BD9-81ED-4DB2-BD59-A6C34878D82A}">
                    <a16:rowId xmlns:a16="http://schemas.microsoft.com/office/drawing/2014/main" val="10001"/>
                  </a:ext>
                </a:extLst>
              </a:tr>
              <a:tr h="548640">
                <a:tc>
                  <a:txBody>
                    <a:bodyPr/>
                    <a:lstStyle/>
                    <a:p>
                      <a:pPr algn="just">
                        <a:spcBef>
                          <a:spcPts val="120"/>
                        </a:spcBef>
                        <a:spcAft>
                          <a:spcPts val="120"/>
                        </a:spcAft>
                      </a:pPr>
                      <a:r>
                        <a:rPr lang="en-US" sz="1800" kern="100" dirty="0">
                          <a:solidFill>
                            <a:schemeClr val="bg2"/>
                          </a:solidFill>
                          <a:effectLst/>
                        </a:rPr>
                        <a:t>=SUM("5",15,TRUE)</a:t>
                      </a:r>
                      <a:endParaRPr lang="zh-CN" sz="1800" kern="100" dirty="0">
                        <a:solidFill>
                          <a:schemeClr val="bg2"/>
                        </a:solidFill>
                        <a:effectLst/>
                        <a:latin typeface="Times New Roman"/>
                        <a:ea typeface="方正书宋简体"/>
                        <a:cs typeface="宋体"/>
                      </a:endParaRPr>
                    </a:p>
                  </a:txBody>
                  <a:tcPr marL="57921" marR="57921" marT="0" marB="0"/>
                </a:tc>
                <a:tc>
                  <a:txBody>
                    <a:bodyPr/>
                    <a:lstStyle/>
                    <a:p>
                      <a:pPr algn="just">
                        <a:spcBef>
                          <a:spcPts val="120"/>
                        </a:spcBef>
                        <a:spcAft>
                          <a:spcPts val="120"/>
                        </a:spcAft>
                      </a:pPr>
                      <a:r>
                        <a:rPr lang="zh-CN" sz="1800" kern="100">
                          <a:effectLst/>
                        </a:rPr>
                        <a:t>将</a:t>
                      </a:r>
                      <a:r>
                        <a:rPr lang="en-US" sz="1800" kern="100">
                          <a:effectLst/>
                        </a:rPr>
                        <a:t>5</a:t>
                      </a:r>
                      <a:r>
                        <a:rPr lang="zh-CN" sz="1800" kern="100">
                          <a:effectLst/>
                        </a:rPr>
                        <a:t>、</a:t>
                      </a:r>
                      <a:r>
                        <a:rPr lang="en-US" sz="1800" kern="100">
                          <a:effectLst/>
                        </a:rPr>
                        <a:t>15</a:t>
                      </a:r>
                      <a:r>
                        <a:rPr lang="zh-CN" sz="1800" kern="100">
                          <a:effectLst/>
                        </a:rPr>
                        <a:t>和</a:t>
                      </a:r>
                      <a:r>
                        <a:rPr lang="en-US" sz="1800" kern="100">
                          <a:effectLst/>
                        </a:rPr>
                        <a:t>1</a:t>
                      </a:r>
                      <a:r>
                        <a:rPr lang="zh-CN" sz="1800" kern="100">
                          <a:effectLst/>
                        </a:rPr>
                        <a:t>相加。文本值“</a:t>
                      </a:r>
                      <a:r>
                        <a:rPr lang="en-US" sz="1800" kern="100">
                          <a:effectLst/>
                        </a:rPr>
                        <a:t>5</a:t>
                      </a:r>
                      <a:r>
                        <a:rPr lang="zh-CN" sz="1800" kern="100">
                          <a:effectLst/>
                        </a:rPr>
                        <a:t>”首先被转换为数字，逻辑值</a:t>
                      </a:r>
                      <a:r>
                        <a:rPr lang="en-US" sz="1800" kern="100">
                          <a:effectLst/>
                        </a:rPr>
                        <a:t> TRUE </a:t>
                      </a:r>
                      <a:r>
                        <a:rPr lang="zh-CN" sz="1800" kern="100">
                          <a:effectLst/>
                        </a:rPr>
                        <a:t>被转换为数字</a:t>
                      </a:r>
                      <a:r>
                        <a:rPr lang="en-US" sz="1800" kern="100">
                          <a:effectLst/>
                        </a:rPr>
                        <a:t>1</a:t>
                      </a:r>
                      <a:endParaRPr lang="zh-CN" sz="1800" kern="100">
                        <a:effectLst/>
                        <a:latin typeface="Times New Roman"/>
                        <a:ea typeface="方正书宋简体"/>
                        <a:cs typeface="宋体"/>
                      </a:endParaRPr>
                    </a:p>
                  </a:txBody>
                  <a:tcPr marL="57921" marR="57921" marT="0" marB="0"/>
                </a:tc>
                <a:extLst>
                  <a:ext uri="{0D108BD9-81ED-4DB2-BD59-A6C34878D82A}">
                    <a16:rowId xmlns:a16="http://schemas.microsoft.com/office/drawing/2014/main" val="10002"/>
                  </a:ext>
                </a:extLst>
              </a:tr>
              <a:tr h="548554">
                <a:tc>
                  <a:txBody>
                    <a:bodyPr/>
                    <a:lstStyle/>
                    <a:p>
                      <a:pPr algn="just">
                        <a:spcBef>
                          <a:spcPts val="120"/>
                        </a:spcBef>
                        <a:spcAft>
                          <a:spcPts val="120"/>
                        </a:spcAft>
                      </a:pPr>
                      <a:r>
                        <a:rPr lang="en-US" sz="1800" kern="100" dirty="0">
                          <a:solidFill>
                            <a:schemeClr val="bg2"/>
                          </a:solidFill>
                          <a:effectLst/>
                        </a:rPr>
                        <a:t>=SUM(A2:A4)</a:t>
                      </a:r>
                      <a:endParaRPr lang="zh-CN" sz="1800" kern="100" dirty="0">
                        <a:solidFill>
                          <a:schemeClr val="bg2"/>
                        </a:solidFill>
                        <a:effectLst/>
                        <a:latin typeface="Times New Roman"/>
                        <a:ea typeface="方正书宋简体"/>
                        <a:cs typeface="宋体"/>
                      </a:endParaRPr>
                    </a:p>
                  </a:txBody>
                  <a:tcPr marL="57921" marR="57921" marT="0" marB="0"/>
                </a:tc>
                <a:tc>
                  <a:txBody>
                    <a:bodyPr/>
                    <a:lstStyle/>
                    <a:p>
                      <a:pPr algn="just">
                        <a:spcBef>
                          <a:spcPts val="120"/>
                        </a:spcBef>
                        <a:spcAft>
                          <a:spcPts val="120"/>
                        </a:spcAft>
                      </a:pPr>
                      <a:r>
                        <a:rPr lang="zh-CN" sz="1800" kern="100">
                          <a:effectLst/>
                        </a:rPr>
                        <a:t>将当前工作表的单元格</a:t>
                      </a:r>
                      <a:r>
                        <a:rPr lang="en-US" sz="1800" kern="100">
                          <a:effectLst/>
                        </a:rPr>
                        <a:t>A2</a:t>
                      </a:r>
                      <a:r>
                        <a:rPr lang="zh-CN" sz="1800" kern="100">
                          <a:effectLst/>
                        </a:rPr>
                        <a:t>至</a:t>
                      </a:r>
                      <a:r>
                        <a:rPr lang="en-US" sz="1800" kern="100">
                          <a:effectLst/>
                        </a:rPr>
                        <a:t>A4</a:t>
                      </a:r>
                      <a:r>
                        <a:rPr lang="zh-CN" sz="1800" kern="100">
                          <a:effectLst/>
                        </a:rPr>
                        <a:t>中的数字相加</a:t>
                      </a:r>
                      <a:endParaRPr lang="zh-CN" sz="1800" kern="100">
                        <a:effectLst/>
                        <a:latin typeface="Times New Roman"/>
                        <a:ea typeface="方正书宋简体"/>
                        <a:cs typeface="宋体"/>
                      </a:endParaRPr>
                    </a:p>
                  </a:txBody>
                  <a:tcPr marL="57921" marR="57921" marT="0" marB="0"/>
                </a:tc>
                <a:extLst>
                  <a:ext uri="{0D108BD9-81ED-4DB2-BD59-A6C34878D82A}">
                    <a16:rowId xmlns:a16="http://schemas.microsoft.com/office/drawing/2014/main" val="10003"/>
                  </a:ext>
                </a:extLst>
              </a:tr>
              <a:tr h="548640">
                <a:tc>
                  <a:txBody>
                    <a:bodyPr/>
                    <a:lstStyle/>
                    <a:p>
                      <a:pPr algn="just">
                        <a:spcBef>
                          <a:spcPts val="120"/>
                        </a:spcBef>
                        <a:spcAft>
                          <a:spcPts val="120"/>
                        </a:spcAft>
                      </a:pPr>
                      <a:r>
                        <a:rPr lang="en-US" sz="1800" kern="100" dirty="0">
                          <a:solidFill>
                            <a:schemeClr val="bg2"/>
                          </a:solidFill>
                          <a:effectLst/>
                        </a:rPr>
                        <a:t>=SUM(A2:A4,15)</a:t>
                      </a:r>
                      <a:endParaRPr lang="zh-CN" sz="1800" kern="100" dirty="0">
                        <a:solidFill>
                          <a:schemeClr val="bg2"/>
                        </a:solidFill>
                        <a:effectLst/>
                        <a:latin typeface="Times New Roman"/>
                        <a:ea typeface="方正书宋简体"/>
                        <a:cs typeface="宋体"/>
                      </a:endParaRPr>
                    </a:p>
                  </a:txBody>
                  <a:tcPr marL="57921" marR="57921" marT="0" marB="0"/>
                </a:tc>
                <a:tc>
                  <a:txBody>
                    <a:bodyPr/>
                    <a:lstStyle/>
                    <a:p>
                      <a:pPr algn="just">
                        <a:spcBef>
                          <a:spcPts val="120"/>
                        </a:spcBef>
                        <a:spcAft>
                          <a:spcPts val="120"/>
                        </a:spcAft>
                      </a:pPr>
                      <a:r>
                        <a:rPr lang="zh-CN" sz="1800" kern="100">
                          <a:effectLst/>
                        </a:rPr>
                        <a:t>将当前工作表的单元格</a:t>
                      </a:r>
                      <a:r>
                        <a:rPr lang="en-US" sz="1800" kern="100">
                          <a:effectLst/>
                        </a:rPr>
                        <a:t>A2</a:t>
                      </a:r>
                      <a:r>
                        <a:rPr lang="zh-CN" sz="1800" kern="100">
                          <a:effectLst/>
                        </a:rPr>
                        <a:t>至</a:t>
                      </a:r>
                      <a:r>
                        <a:rPr lang="en-US" sz="1800" kern="100">
                          <a:effectLst/>
                        </a:rPr>
                        <a:t>A4</a:t>
                      </a:r>
                      <a:r>
                        <a:rPr lang="zh-CN" sz="1800" kern="100">
                          <a:effectLst/>
                        </a:rPr>
                        <a:t>中的数字相加，然后将结果与</a:t>
                      </a:r>
                      <a:r>
                        <a:rPr lang="en-US" sz="1800" kern="100">
                          <a:effectLst/>
                        </a:rPr>
                        <a:t>15</a:t>
                      </a:r>
                      <a:r>
                        <a:rPr lang="zh-CN" sz="1800" kern="100">
                          <a:effectLst/>
                        </a:rPr>
                        <a:t>相加</a:t>
                      </a:r>
                      <a:endParaRPr lang="zh-CN" sz="1800" kern="100">
                        <a:effectLst/>
                        <a:latin typeface="Times New Roman"/>
                        <a:ea typeface="方正书宋简体"/>
                        <a:cs typeface="宋体"/>
                      </a:endParaRPr>
                    </a:p>
                  </a:txBody>
                  <a:tcPr marL="57921" marR="57921" marT="0" marB="0"/>
                </a:tc>
                <a:extLst>
                  <a:ext uri="{0D108BD9-81ED-4DB2-BD59-A6C34878D82A}">
                    <a16:rowId xmlns:a16="http://schemas.microsoft.com/office/drawing/2014/main" val="10004"/>
                  </a:ext>
                </a:extLst>
              </a:tr>
              <a:tr h="822830">
                <a:tc>
                  <a:txBody>
                    <a:bodyPr/>
                    <a:lstStyle/>
                    <a:p>
                      <a:pPr algn="just">
                        <a:spcBef>
                          <a:spcPts val="120"/>
                        </a:spcBef>
                        <a:spcAft>
                          <a:spcPts val="120"/>
                        </a:spcAft>
                      </a:pPr>
                      <a:r>
                        <a:rPr lang="en-US" sz="1800" kern="100" dirty="0">
                          <a:solidFill>
                            <a:schemeClr val="bg2"/>
                          </a:solidFill>
                          <a:effectLst/>
                        </a:rPr>
                        <a:t>=SUM(Sheet1!A5,Sheet2!A5)</a:t>
                      </a:r>
                      <a:endParaRPr lang="zh-CN" sz="1800" kern="100" dirty="0">
                        <a:solidFill>
                          <a:schemeClr val="bg2"/>
                        </a:solidFill>
                        <a:effectLst/>
                        <a:latin typeface="Times New Roman"/>
                        <a:ea typeface="方正书宋简体"/>
                        <a:cs typeface="宋体"/>
                      </a:endParaRPr>
                    </a:p>
                  </a:txBody>
                  <a:tcPr marL="57921" marR="57921" marT="0" marB="0"/>
                </a:tc>
                <a:tc>
                  <a:txBody>
                    <a:bodyPr/>
                    <a:lstStyle/>
                    <a:p>
                      <a:pPr algn="just">
                        <a:spcBef>
                          <a:spcPts val="120"/>
                        </a:spcBef>
                        <a:spcAft>
                          <a:spcPts val="120"/>
                        </a:spcAft>
                      </a:pPr>
                      <a:r>
                        <a:rPr lang="zh-CN" sz="1800" kern="100" spc="-10" dirty="0">
                          <a:effectLst/>
                        </a:rPr>
                        <a:t>将</a:t>
                      </a:r>
                      <a:r>
                        <a:rPr lang="en-US" sz="1800" kern="100" spc="-10" dirty="0">
                          <a:effectLst/>
                        </a:rPr>
                        <a:t>Sheet1</a:t>
                      </a:r>
                      <a:r>
                        <a:rPr lang="zh-CN" sz="1800" kern="100" spc="-10" dirty="0">
                          <a:effectLst/>
                        </a:rPr>
                        <a:t>工作表中的单元格</a:t>
                      </a:r>
                      <a:r>
                        <a:rPr lang="en-US" sz="1800" kern="100" spc="-10" dirty="0">
                          <a:effectLst/>
                        </a:rPr>
                        <a:t> A5 </a:t>
                      </a:r>
                      <a:r>
                        <a:rPr lang="zh-CN" sz="1800" kern="100" spc="-10" dirty="0">
                          <a:effectLst/>
                        </a:rPr>
                        <a:t>与</a:t>
                      </a:r>
                      <a:r>
                        <a:rPr lang="en-US" sz="1800" kern="100" spc="-10" dirty="0">
                          <a:effectLst/>
                        </a:rPr>
                        <a:t>Sheet2</a:t>
                      </a:r>
                      <a:r>
                        <a:rPr lang="zh-CN" sz="1800" kern="100" spc="-10" dirty="0">
                          <a:effectLst/>
                        </a:rPr>
                        <a:t>工作表中的单元格</a:t>
                      </a:r>
                      <a:r>
                        <a:rPr lang="en-US" sz="1800" kern="100" spc="-10" dirty="0">
                          <a:effectLst/>
                        </a:rPr>
                        <a:t> A5 </a:t>
                      </a:r>
                      <a:r>
                        <a:rPr lang="zh-CN" sz="1800" kern="100" spc="-10" dirty="0">
                          <a:effectLst/>
                        </a:rPr>
                        <a:t>中的数字相加</a:t>
                      </a:r>
                      <a:endParaRPr lang="zh-CN" sz="1800" kern="100" dirty="0">
                        <a:effectLst/>
                        <a:latin typeface="Times New Roman"/>
                        <a:ea typeface="方正书宋简体"/>
                        <a:cs typeface="宋体"/>
                      </a:endParaRPr>
                    </a:p>
                  </a:txBody>
                  <a:tcPr marL="57921" marR="57921"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86268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4.2.2</a:t>
            </a:r>
            <a:r>
              <a:rPr lang="zh-CN" altLang="zh-CN" dirty="0"/>
              <a:t>　输入数据</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4" name="内容占位符 3"/>
          <p:cNvSpPr>
            <a:spLocks noGrp="1"/>
          </p:cNvSpPr>
          <p:nvPr>
            <p:ph sz="quarter" idx="10"/>
          </p:nvPr>
        </p:nvSpPr>
        <p:spPr>
          <a:xfrm>
            <a:off x="505074" y="1131590"/>
            <a:ext cx="8459414" cy="390525"/>
          </a:xfrm>
        </p:spPr>
        <p:txBody>
          <a:bodyPr/>
          <a:lstStyle/>
          <a:p>
            <a:pPr marL="0" indent="0">
              <a:buNone/>
            </a:pPr>
            <a:r>
              <a:rPr lang="zh-CN" altLang="zh-CN" dirty="0"/>
              <a:t>例</a:t>
            </a:r>
            <a:r>
              <a:rPr lang="en-US" altLang="zh-CN" dirty="0"/>
              <a:t>4.2</a:t>
            </a:r>
            <a:r>
              <a:rPr lang="zh-CN" altLang="zh-CN" dirty="0"/>
              <a:t>　利用性别求男生与女生人数，如图所示。</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zh-CN" sz="2000" dirty="0"/>
              <a:t>操作步骤如下。</a:t>
            </a:r>
          </a:p>
          <a:p>
            <a:pPr marL="0" indent="0">
              <a:buNone/>
            </a:pPr>
            <a:r>
              <a:rPr lang="zh-CN" altLang="zh-CN" sz="2000" dirty="0"/>
              <a:t>① 选择要输入函数的单元格，即</a:t>
            </a:r>
            <a:r>
              <a:rPr lang="en-US" altLang="zh-CN" sz="2000" dirty="0"/>
              <a:t>B12</a:t>
            </a:r>
            <a:r>
              <a:rPr lang="zh-CN" altLang="zh-CN" sz="2000" dirty="0"/>
              <a:t>。</a:t>
            </a:r>
          </a:p>
          <a:p>
            <a:pPr marL="0" indent="0" fontAlgn="ctr">
              <a:buNone/>
            </a:pPr>
            <a:r>
              <a:rPr lang="zh-CN" altLang="zh-CN" sz="2000" dirty="0"/>
              <a:t>② 单击数据编辑栏中的“</a:t>
            </a:r>
            <a:r>
              <a:rPr lang="en-US" altLang="zh-CN" sz="2000" dirty="0"/>
              <a:t>      </a:t>
            </a:r>
            <a:r>
              <a:rPr lang="zh-CN" altLang="zh-CN" sz="2000" dirty="0"/>
              <a:t>”按钮，设置“选择类别”为“全部”，在全部函数的列表框中选择</a:t>
            </a:r>
            <a:r>
              <a:rPr lang="en-US" altLang="zh-CN" sz="2000" dirty="0"/>
              <a:t>COUNTIF</a:t>
            </a:r>
            <a:r>
              <a:rPr lang="zh-CN" altLang="zh-CN" sz="2000" dirty="0"/>
              <a:t>函数。单击“确定”按钮，出现“函数参数”对话框。</a:t>
            </a:r>
          </a:p>
          <a:p>
            <a:pPr marL="0" indent="0">
              <a:buNone/>
            </a:pPr>
            <a:endParaRPr lang="en-US" altLang="zh-CN" dirty="0"/>
          </a:p>
          <a:p>
            <a:pPr marL="0" indent="0">
              <a:buNone/>
            </a:pPr>
            <a:endParaRPr lang="zh-CN" altLang="zh-CN" dirty="0"/>
          </a:p>
          <a:p>
            <a:pPr marL="0" indent="0">
              <a:buNone/>
            </a:pPr>
            <a:endParaRPr lang="zh-CN" altLang="en-US" dirty="0"/>
          </a:p>
          <a:p>
            <a:pPr marL="0" indent="0">
              <a:buNone/>
            </a:pPr>
            <a:endParaRPr lang="zh-CN" altLang="en-US" dirty="0"/>
          </a:p>
        </p:txBody>
      </p:sp>
      <p:pic>
        <p:nvPicPr>
          <p:cNvPr id="13314" name="图片 40"/>
          <p:cNvPicPr>
            <a:picLocks noChangeAspect="1" noChangeArrowheads="1"/>
          </p:cNvPicPr>
          <p:nvPr/>
        </p:nvPicPr>
        <p:blipFill>
          <a:blip r:embed="rId2">
            <a:extLst>
              <a:ext uri="{28A0092B-C50C-407E-A947-70E740481C1C}">
                <a14:useLocalDpi xmlns:a14="http://schemas.microsoft.com/office/drawing/2010/main" val="0"/>
              </a:ext>
            </a:extLst>
          </a:blip>
          <a:srcRect t="8067" r="9837"/>
          <a:stretch>
            <a:fillRect/>
          </a:stretch>
        </p:blipFill>
        <p:spPr bwMode="auto">
          <a:xfrm>
            <a:off x="2483768" y="1625439"/>
            <a:ext cx="3384376" cy="16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图片 41"/>
          <p:cNvPicPr>
            <a:picLocks noChangeAspect="1" noChangeArrowheads="1"/>
          </p:cNvPicPr>
          <p:nvPr/>
        </p:nvPicPr>
        <p:blipFill>
          <a:blip r:embed="rId3">
            <a:extLst>
              <a:ext uri="{28A0092B-C50C-407E-A947-70E740481C1C}">
                <a14:useLocalDpi xmlns:a14="http://schemas.microsoft.com/office/drawing/2010/main" val="0"/>
              </a:ext>
            </a:extLst>
          </a:blip>
          <a:srcRect t="21349"/>
          <a:stretch>
            <a:fillRect/>
          </a:stretch>
        </p:blipFill>
        <p:spPr bwMode="auto">
          <a:xfrm>
            <a:off x="3491880" y="3651870"/>
            <a:ext cx="417646" cy="28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0487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4.2.2</a:t>
            </a:r>
            <a:r>
              <a:rPr lang="zh-CN" altLang="zh-CN" dirty="0"/>
              <a:t>　输入数据</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4" name="内容占位符 3"/>
          <p:cNvSpPr>
            <a:spLocks noGrp="1"/>
          </p:cNvSpPr>
          <p:nvPr>
            <p:ph sz="quarter" idx="10"/>
          </p:nvPr>
        </p:nvSpPr>
        <p:spPr/>
        <p:txBody>
          <a:bodyPr/>
          <a:lstStyle/>
          <a:p>
            <a:pPr marL="0" indent="0">
              <a:buNone/>
            </a:pPr>
            <a:r>
              <a:rPr lang="en-US" altLang="zh-CN" sz="2000" dirty="0"/>
              <a:t>COUNTIF</a:t>
            </a:r>
            <a:r>
              <a:rPr lang="zh-CN" altLang="en-US" sz="2000" dirty="0"/>
              <a:t>函数有两个参数，</a:t>
            </a:r>
            <a:r>
              <a:rPr lang="en-US" altLang="zh-CN" sz="2000" dirty="0"/>
              <a:t>Range</a:t>
            </a:r>
            <a:r>
              <a:rPr lang="zh-CN" altLang="en-US" sz="2000" dirty="0"/>
              <a:t>参数表示要计算其中非空单元格数目的区域，</a:t>
            </a:r>
            <a:r>
              <a:rPr lang="en-US" altLang="zh-CN" sz="2000" dirty="0"/>
              <a:t>Criteria</a:t>
            </a:r>
            <a:r>
              <a:rPr lang="zh-CN" altLang="en-US" sz="2000" dirty="0"/>
              <a:t>参数表示以数字、表达式或文本形式定义的条件。根据对参数的理解确定数据对象，如图所示。</a:t>
            </a:r>
            <a:endParaRPr lang="en-US" altLang="zh-CN" sz="2000" dirty="0"/>
          </a:p>
          <a:p>
            <a:pPr marL="0" indent="0">
              <a:buNone/>
            </a:pPr>
            <a:endParaRPr lang="en-US" altLang="zh-CN" sz="2000" dirty="0"/>
          </a:p>
          <a:p>
            <a:pPr marL="0" indent="0">
              <a:buNone/>
            </a:pPr>
            <a:endParaRPr lang="en-US" altLang="zh-CN" sz="2000" dirty="0"/>
          </a:p>
          <a:p>
            <a:endParaRPr lang="zh-CN" altLang="en-US" dirty="0"/>
          </a:p>
        </p:txBody>
      </p:sp>
      <p:pic>
        <p:nvPicPr>
          <p:cNvPr id="14338" name="图片 43"/>
          <p:cNvPicPr>
            <a:picLocks noChangeAspect="1" noChangeArrowheads="1"/>
          </p:cNvPicPr>
          <p:nvPr/>
        </p:nvPicPr>
        <p:blipFill>
          <a:blip r:embed="rId2">
            <a:extLst>
              <a:ext uri="{28A0092B-C50C-407E-A947-70E740481C1C}">
                <a14:useLocalDpi xmlns:a14="http://schemas.microsoft.com/office/drawing/2010/main" val="0"/>
              </a:ext>
            </a:extLst>
          </a:blip>
          <a:srcRect l="75" t="1025" r="1497" b="2930"/>
          <a:stretch>
            <a:fillRect/>
          </a:stretch>
        </p:blipFill>
        <p:spPr bwMode="auto">
          <a:xfrm>
            <a:off x="2123728" y="2170186"/>
            <a:ext cx="4838840" cy="241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5154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4.2.2</a:t>
            </a:r>
            <a:r>
              <a:rPr lang="zh-CN" altLang="zh-CN" dirty="0"/>
              <a:t>　输入数据</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4" name="内容占位符 3"/>
          <p:cNvSpPr>
            <a:spLocks noGrp="1"/>
          </p:cNvSpPr>
          <p:nvPr>
            <p:ph sz="quarter" idx="10"/>
          </p:nvPr>
        </p:nvSpPr>
        <p:spPr/>
        <p:txBody>
          <a:bodyPr/>
          <a:lstStyle/>
          <a:p>
            <a:pPr marL="0" indent="0">
              <a:buNone/>
            </a:pPr>
            <a:endParaRPr lang="en-US" altLang="zh-CN" dirty="0"/>
          </a:p>
          <a:p>
            <a:pPr marL="0" indent="0">
              <a:buNone/>
            </a:pPr>
            <a:r>
              <a:rPr lang="en-US" altLang="zh-CN" dirty="0"/>
              <a:t>Range</a:t>
            </a:r>
            <a:r>
              <a:rPr lang="zh-CN" altLang="zh-CN" dirty="0"/>
              <a:t>参数使用了绝对地址，原因是女生人数也是判断这个范围，</a:t>
            </a:r>
            <a:r>
              <a:rPr lang="en-US" altLang="zh-CN" dirty="0"/>
              <a:t> Criteria</a:t>
            </a:r>
            <a:r>
              <a:rPr lang="zh-CN" altLang="zh-CN" dirty="0"/>
              <a:t>参数是“男”。然后利用填充柄进行填充，并修改</a:t>
            </a:r>
            <a:r>
              <a:rPr lang="en-US" altLang="zh-CN" dirty="0"/>
              <a:t>Criteria</a:t>
            </a:r>
            <a:r>
              <a:rPr lang="zh-CN" altLang="zh-CN" dirty="0"/>
              <a:t>参数的值为“女”，其数据编辑栏显示的函数是“</a:t>
            </a:r>
            <a:r>
              <a:rPr lang="en-US" altLang="zh-CN" dirty="0"/>
              <a:t>=COUNTIF($C$2:$C$10,</a:t>
            </a:r>
            <a:r>
              <a:rPr lang="zh-CN" altLang="zh-CN" dirty="0"/>
              <a:t>“女”</a:t>
            </a:r>
            <a:r>
              <a:rPr lang="en-US" altLang="zh-CN" dirty="0"/>
              <a:t>)</a:t>
            </a:r>
            <a:r>
              <a:rPr lang="zh-CN" altLang="zh-CN" dirty="0"/>
              <a:t>”，绝对地址在填充时没有变化。</a:t>
            </a:r>
          </a:p>
          <a:p>
            <a:pPr marL="0" indent="0">
              <a:buNone/>
            </a:pPr>
            <a:r>
              <a:rPr lang="zh-CN" altLang="zh-CN" dirty="0"/>
              <a:t>当公式或函数中单元格的值发生变化时，公式或函数单元格的结果也会自动随之调整。这也是</a:t>
            </a:r>
            <a:r>
              <a:rPr lang="en-US" altLang="zh-CN" dirty="0"/>
              <a:t>Excel</a:t>
            </a:r>
            <a:r>
              <a:rPr lang="zh-CN" altLang="zh-CN" dirty="0"/>
              <a:t>进行科学计算的优点。</a:t>
            </a:r>
          </a:p>
          <a:p>
            <a:pPr marL="0" indent="0">
              <a:buNone/>
            </a:pPr>
            <a:endParaRPr lang="zh-CN" altLang="en-US" sz="2000" dirty="0"/>
          </a:p>
          <a:p>
            <a:endParaRPr lang="zh-CN" altLang="en-US" dirty="0"/>
          </a:p>
        </p:txBody>
      </p:sp>
    </p:spTree>
    <p:extLst>
      <p:ext uri="{BB962C8B-B14F-4D97-AF65-F5344CB8AC3E}">
        <p14:creationId xmlns:p14="http://schemas.microsoft.com/office/powerpoint/2010/main" val="785209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rot="16200000" flipH="1" flipV="1">
            <a:off x="2021333" y="-2000250"/>
            <a:ext cx="5143501" cy="9144001"/>
          </a:xfrm>
          <a:prstGeom prst="rect">
            <a:avLst/>
          </a:prstGeom>
          <a:solidFill>
            <a:schemeClr val="accent3">
              <a:lumMod val="20000"/>
              <a:lumOff val="80000"/>
              <a:alpha val="50000"/>
            </a:schemeClr>
          </a:solidFill>
          <a:ln w="12700" cap="sq">
            <a:noFill/>
            <a:miter/>
          </a:ln>
        </p:spPr>
        <p:txBody>
          <a:bodyPr vert="horz" wrap="square" lIns="68580" tIns="34290" rIns="68580" bIns="34290" rtlCol="0" anchor="ctr"/>
          <a:lstStyle/>
          <a:p>
            <a:pPr algn="ctr"/>
            <a:endParaRPr kumimoji="1" lang="zh-CN" altLang="en-US" sz="1350" dirty="0"/>
          </a:p>
        </p:txBody>
      </p:sp>
      <p:sp>
        <p:nvSpPr>
          <p:cNvPr id="3" name="标题 1"/>
          <p:cNvSpPr txBox="1"/>
          <p:nvPr/>
        </p:nvSpPr>
        <p:spPr>
          <a:xfrm>
            <a:off x="1771936" y="977397"/>
            <a:ext cx="6345000" cy="945000"/>
          </a:xfrm>
          <a:prstGeom prst="rect">
            <a:avLst/>
          </a:prstGeom>
          <a:solidFill>
            <a:schemeClr val="bg1"/>
          </a:solidFill>
          <a:ln w="12700" cap="sq">
            <a:solidFill>
              <a:schemeClr val="accent1"/>
            </a:solidFill>
            <a:miter/>
          </a:ln>
        </p:spPr>
        <p:txBody>
          <a:bodyPr vert="horz" wrap="square" lIns="68580" tIns="34290" rIns="68580" bIns="34290" rtlCol="0" anchor="ctr"/>
          <a:lstStyle/>
          <a:p>
            <a:pPr algn="ctr"/>
            <a:endParaRPr kumimoji="1" lang="zh-CN" altLang="en-US" sz="1350"/>
          </a:p>
        </p:txBody>
      </p:sp>
      <p:sp>
        <p:nvSpPr>
          <p:cNvPr id="4" name="标题 1"/>
          <p:cNvSpPr txBox="1"/>
          <p:nvPr/>
        </p:nvSpPr>
        <p:spPr>
          <a:xfrm>
            <a:off x="2367485" y="1378692"/>
            <a:ext cx="5535000" cy="442602"/>
          </a:xfrm>
          <a:prstGeom prst="rect">
            <a:avLst/>
          </a:prstGeom>
          <a:noFill/>
          <a:ln>
            <a:noFill/>
          </a:ln>
        </p:spPr>
        <p:txBody>
          <a:bodyPr vert="horz" wrap="square" lIns="0" tIns="0" rIns="0" bIns="0" rtlCol="0" anchor="t"/>
          <a:lstStyle/>
          <a:p>
            <a:pPr algn="l"/>
            <a:r>
              <a:rPr kumimoji="1" lang="en-US" altLang="zh-CN" sz="1050">
                <a:ln w="12700">
                  <a:noFill/>
                </a:ln>
                <a:solidFill>
                  <a:srgbClr val="262626">
                    <a:alpha val="100000"/>
                  </a:srgbClr>
                </a:solidFill>
                <a:latin typeface="Source Han Sans"/>
                <a:ea typeface="Source Han Sans"/>
                <a:cs typeface="Source Han Sans"/>
              </a:rPr>
              <a:t>描述如何根据村民人口统计数据的需求，设计包含姓名、性别、年龄等必要字段的表格。</a:t>
            </a:r>
            <a:endParaRPr kumimoji="1" lang="zh-CN" altLang="en-US" sz="1350"/>
          </a:p>
        </p:txBody>
      </p:sp>
      <p:sp>
        <p:nvSpPr>
          <p:cNvPr id="5" name="标题 1"/>
          <p:cNvSpPr txBox="1"/>
          <p:nvPr/>
        </p:nvSpPr>
        <p:spPr>
          <a:xfrm>
            <a:off x="2367485" y="1118062"/>
            <a:ext cx="5535000" cy="253916"/>
          </a:xfrm>
          <a:prstGeom prst="rect">
            <a:avLst/>
          </a:prstGeom>
          <a:noFill/>
          <a:ln>
            <a:noFill/>
          </a:ln>
        </p:spPr>
        <p:txBody>
          <a:bodyPr vert="horz" wrap="square" lIns="0" tIns="0" rIns="0" bIns="0" rtlCol="0" anchor="b"/>
          <a:lstStyle/>
          <a:p>
            <a:pPr algn="l"/>
            <a:r>
              <a:rPr kumimoji="1" lang="en-US" altLang="zh-CN" sz="1200">
                <a:ln w="12700">
                  <a:noFill/>
                </a:ln>
                <a:solidFill>
                  <a:srgbClr val="FFC000">
                    <a:alpha val="100000"/>
                  </a:srgbClr>
                </a:solidFill>
                <a:latin typeface="Source Han Sans CN Bold"/>
                <a:ea typeface="Source Han Sans CN Bold"/>
                <a:cs typeface="Source Han Sans CN Bold"/>
              </a:rPr>
              <a:t>创建表格结构</a:t>
            </a:r>
            <a:endParaRPr kumimoji="1" lang="zh-CN" altLang="en-US" sz="1350"/>
          </a:p>
        </p:txBody>
      </p:sp>
      <p:sp>
        <p:nvSpPr>
          <p:cNvPr id="6" name="标题 1"/>
          <p:cNvSpPr txBox="1"/>
          <p:nvPr/>
        </p:nvSpPr>
        <p:spPr>
          <a:xfrm>
            <a:off x="1771936" y="2248925"/>
            <a:ext cx="6345000" cy="945000"/>
          </a:xfrm>
          <a:prstGeom prst="rect">
            <a:avLst/>
          </a:prstGeom>
          <a:solidFill>
            <a:schemeClr val="bg1"/>
          </a:solidFill>
          <a:ln w="12700" cap="sq">
            <a:solidFill>
              <a:schemeClr val="accent1"/>
            </a:solidFill>
            <a:miter/>
          </a:ln>
        </p:spPr>
        <p:txBody>
          <a:bodyPr vert="horz" wrap="square" lIns="68580" tIns="34290" rIns="68580" bIns="34290" rtlCol="0" anchor="ctr"/>
          <a:lstStyle/>
          <a:p>
            <a:pPr algn="ctr"/>
            <a:endParaRPr kumimoji="1" lang="zh-CN" altLang="en-US" sz="1350"/>
          </a:p>
        </p:txBody>
      </p:sp>
      <p:sp>
        <p:nvSpPr>
          <p:cNvPr id="7" name="标题 1"/>
          <p:cNvSpPr txBox="1"/>
          <p:nvPr/>
        </p:nvSpPr>
        <p:spPr>
          <a:xfrm>
            <a:off x="2367485" y="2650220"/>
            <a:ext cx="5535000" cy="442602"/>
          </a:xfrm>
          <a:prstGeom prst="rect">
            <a:avLst/>
          </a:prstGeom>
          <a:noFill/>
          <a:ln>
            <a:noFill/>
          </a:ln>
        </p:spPr>
        <p:txBody>
          <a:bodyPr vert="horz" wrap="square" lIns="0" tIns="0" rIns="0" bIns="0" rtlCol="0" anchor="t"/>
          <a:lstStyle/>
          <a:p>
            <a:pPr algn="l"/>
            <a:r>
              <a:rPr kumimoji="1" lang="en-US" altLang="zh-CN" sz="1050">
                <a:ln w="12700">
                  <a:noFill/>
                </a:ln>
                <a:solidFill>
                  <a:srgbClr val="262626">
                    <a:alpha val="100000"/>
                  </a:srgbClr>
                </a:solidFill>
                <a:latin typeface="Source Han Sans"/>
                <a:ea typeface="Source Han Sans"/>
                <a:cs typeface="Source Han Sans"/>
              </a:rPr>
              <a:t>讲解如何使用Excel的格式化功能，如字体、颜色、边框等，提高表格的专业性和美观度。</a:t>
            </a:r>
            <a:endParaRPr kumimoji="1" lang="zh-CN" altLang="en-US" sz="1350"/>
          </a:p>
        </p:txBody>
      </p:sp>
      <p:sp>
        <p:nvSpPr>
          <p:cNvPr id="8" name="标题 1"/>
          <p:cNvSpPr txBox="1"/>
          <p:nvPr/>
        </p:nvSpPr>
        <p:spPr>
          <a:xfrm>
            <a:off x="2367485" y="2383420"/>
            <a:ext cx="5535000" cy="253916"/>
          </a:xfrm>
          <a:prstGeom prst="rect">
            <a:avLst/>
          </a:prstGeom>
          <a:noFill/>
          <a:ln>
            <a:noFill/>
          </a:ln>
        </p:spPr>
        <p:txBody>
          <a:bodyPr vert="horz" wrap="square" lIns="0" tIns="0" rIns="0" bIns="0" rtlCol="0" anchor="b"/>
          <a:lstStyle/>
          <a:p>
            <a:pPr algn="l"/>
            <a:r>
              <a:rPr kumimoji="1" lang="en-US" altLang="zh-CN" sz="1200">
                <a:ln w="12700">
                  <a:noFill/>
                </a:ln>
                <a:solidFill>
                  <a:srgbClr val="FFC000">
                    <a:alpha val="100000"/>
                  </a:srgbClr>
                </a:solidFill>
                <a:latin typeface="Source Han Sans CN Bold"/>
                <a:ea typeface="Source Han Sans CN Bold"/>
                <a:cs typeface="Source Han Sans CN Bold"/>
              </a:rPr>
              <a:t>设置表格格式</a:t>
            </a:r>
            <a:endParaRPr kumimoji="1" lang="zh-CN" altLang="en-US" sz="1350"/>
          </a:p>
        </p:txBody>
      </p:sp>
      <p:sp>
        <p:nvSpPr>
          <p:cNvPr id="9" name="标题 1"/>
          <p:cNvSpPr txBox="1"/>
          <p:nvPr/>
        </p:nvSpPr>
        <p:spPr>
          <a:xfrm>
            <a:off x="1771936" y="3523364"/>
            <a:ext cx="6345000" cy="945000"/>
          </a:xfrm>
          <a:prstGeom prst="rect">
            <a:avLst/>
          </a:prstGeom>
          <a:solidFill>
            <a:schemeClr val="bg1"/>
          </a:solidFill>
          <a:ln w="12700" cap="sq">
            <a:solidFill>
              <a:schemeClr val="accent1"/>
            </a:solidFill>
            <a:miter/>
          </a:ln>
        </p:spPr>
        <p:txBody>
          <a:bodyPr vert="horz" wrap="square" lIns="68580" tIns="34290" rIns="68580" bIns="34290" rtlCol="0" anchor="ctr"/>
          <a:lstStyle/>
          <a:p>
            <a:pPr algn="ctr"/>
            <a:endParaRPr kumimoji="1" lang="zh-CN" altLang="en-US" sz="1350"/>
          </a:p>
        </p:txBody>
      </p:sp>
      <p:sp>
        <p:nvSpPr>
          <p:cNvPr id="10" name="标题 1"/>
          <p:cNvSpPr txBox="1"/>
          <p:nvPr/>
        </p:nvSpPr>
        <p:spPr>
          <a:xfrm>
            <a:off x="2367485" y="3924659"/>
            <a:ext cx="5535000" cy="442602"/>
          </a:xfrm>
          <a:prstGeom prst="rect">
            <a:avLst/>
          </a:prstGeom>
          <a:noFill/>
          <a:ln>
            <a:noFill/>
          </a:ln>
        </p:spPr>
        <p:txBody>
          <a:bodyPr vert="horz" wrap="square" lIns="0" tIns="0" rIns="0" bIns="0" rtlCol="0" anchor="t"/>
          <a:lstStyle/>
          <a:p>
            <a:pPr algn="l"/>
            <a:r>
              <a:rPr kumimoji="1" lang="en-US" altLang="zh-CN" sz="1050" dirty="0" err="1">
                <a:ln w="12700">
                  <a:noFill/>
                </a:ln>
                <a:solidFill>
                  <a:srgbClr val="262626">
                    <a:alpha val="100000"/>
                  </a:srgbClr>
                </a:solidFill>
                <a:latin typeface="Source Han Sans"/>
                <a:ea typeface="Source Han Sans"/>
                <a:cs typeface="Source Han Sans"/>
              </a:rPr>
              <a:t>分享数据录入的最佳实践，包括使用Tab键快速移动、避免重复输入相同数据等技巧</a:t>
            </a:r>
            <a:r>
              <a:rPr kumimoji="1" lang="en-US" altLang="zh-CN" sz="1050" dirty="0">
                <a:ln w="12700">
                  <a:noFill/>
                </a:ln>
                <a:solidFill>
                  <a:srgbClr val="262626">
                    <a:alpha val="100000"/>
                  </a:srgbClr>
                </a:solidFill>
                <a:latin typeface="Source Han Sans"/>
                <a:ea typeface="Source Han Sans"/>
                <a:cs typeface="Source Han Sans"/>
              </a:rPr>
              <a:t>。</a:t>
            </a:r>
            <a:endParaRPr kumimoji="1" lang="zh-CN" altLang="en-US" sz="1350" dirty="0"/>
          </a:p>
        </p:txBody>
      </p:sp>
      <p:sp>
        <p:nvSpPr>
          <p:cNvPr id="11" name="标题 1"/>
          <p:cNvSpPr txBox="1"/>
          <p:nvPr/>
        </p:nvSpPr>
        <p:spPr>
          <a:xfrm>
            <a:off x="2367485" y="3657858"/>
            <a:ext cx="5535000" cy="253916"/>
          </a:xfrm>
          <a:prstGeom prst="rect">
            <a:avLst/>
          </a:prstGeom>
          <a:noFill/>
          <a:ln>
            <a:noFill/>
          </a:ln>
        </p:spPr>
        <p:txBody>
          <a:bodyPr vert="horz" wrap="square" lIns="0" tIns="0" rIns="0" bIns="0" rtlCol="0" anchor="b"/>
          <a:lstStyle/>
          <a:p>
            <a:pPr algn="l"/>
            <a:r>
              <a:rPr kumimoji="1" lang="en-US" altLang="zh-CN" sz="1200">
                <a:ln w="12700">
                  <a:noFill/>
                </a:ln>
                <a:solidFill>
                  <a:srgbClr val="FFC000">
                    <a:alpha val="100000"/>
                  </a:srgbClr>
                </a:solidFill>
                <a:latin typeface="Source Han Sans CN Bold"/>
                <a:ea typeface="Source Han Sans CN Bold"/>
                <a:cs typeface="Source Han Sans CN Bold"/>
              </a:rPr>
              <a:t>录入数据的技巧</a:t>
            </a:r>
            <a:endParaRPr kumimoji="1" lang="zh-CN" altLang="en-US" sz="1350"/>
          </a:p>
        </p:txBody>
      </p:sp>
      <p:pic>
        <p:nvPicPr>
          <p:cNvPr id="12" name="Picture 11"/>
          <p:cNvPicPr>
            <a:picLocks noChangeAspect="1"/>
          </p:cNvPicPr>
          <p:nvPr/>
        </p:nvPicPr>
        <p:blipFill>
          <a:blip r:embed="rId2">
            <a:alphaModFix/>
          </a:blip>
          <a:srcRect/>
          <a:stretch>
            <a:fillRect/>
          </a:stretch>
        </p:blipFill>
        <p:spPr>
          <a:xfrm>
            <a:off x="1071540" y="3455864"/>
            <a:ext cx="1080000" cy="1080000"/>
          </a:xfrm>
          <a:prstGeom prst="rect">
            <a:avLst/>
          </a:prstGeom>
        </p:spPr>
      </p:pic>
      <p:pic>
        <p:nvPicPr>
          <p:cNvPr id="13" name="Picture 12"/>
          <p:cNvPicPr>
            <a:picLocks noChangeAspect="1"/>
          </p:cNvPicPr>
          <p:nvPr/>
        </p:nvPicPr>
        <p:blipFill>
          <a:blip r:embed="rId3">
            <a:alphaModFix/>
          </a:blip>
          <a:srcRect/>
          <a:stretch>
            <a:fillRect/>
          </a:stretch>
        </p:blipFill>
        <p:spPr>
          <a:xfrm>
            <a:off x="1071540" y="909897"/>
            <a:ext cx="1080000" cy="1080000"/>
          </a:xfrm>
          <a:prstGeom prst="rect">
            <a:avLst/>
          </a:prstGeom>
        </p:spPr>
      </p:pic>
      <p:sp>
        <p:nvSpPr>
          <p:cNvPr id="14" name="标题 1"/>
          <p:cNvSpPr txBox="1"/>
          <p:nvPr/>
        </p:nvSpPr>
        <p:spPr>
          <a:xfrm>
            <a:off x="1017540" y="876050"/>
            <a:ext cx="1188000" cy="54000"/>
          </a:xfrm>
          <a:prstGeom prst="rect">
            <a:avLst/>
          </a:prstGeom>
          <a:solidFill>
            <a:schemeClr val="accent1"/>
          </a:solidFill>
          <a:ln w="12700" cap="sq">
            <a:noFill/>
            <a:miter/>
          </a:ln>
        </p:spPr>
        <p:txBody>
          <a:bodyPr vert="horz" wrap="square" lIns="68580" tIns="34290" rIns="68580" bIns="34290" rtlCol="0" anchor="ctr"/>
          <a:lstStyle/>
          <a:p>
            <a:pPr algn="ctr"/>
            <a:endParaRPr kumimoji="1" lang="zh-CN" altLang="en-US" sz="1350"/>
          </a:p>
        </p:txBody>
      </p:sp>
      <p:sp>
        <p:nvSpPr>
          <p:cNvPr id="15" name="标题 1"/>
          <p:cNvSpPr txBox="1"/>
          <p:nvPr/>
        </p:nvSpPr>
        <p:spPr>
          <a:xfrm>
            <a:off x="1017540" y="1969745"/>
            <a:ext cx="1188000" cy="54000"/>
          </a:xfrm>
          <a:prstGeom prst="rect">
            <a:avLst/>
          </a:prstGeom>
          <a:solidFill>
            <a:schemeClr val="accent1"/>
          </a:solidFill>
          <a:ln w="12700" cap="sq">
            <a:noFill/>
            <a:miter/>
          </a:ln>
        </p:spPr>
        <p:txBody>
          <a:bodyPr vert="horz" wrap="square" lIns="68580" tIns="34290" rIns="68580" bIns="34290" rtlCol="0" anchor="ctr"/>
          <a:lstStyle/>
          <a:p>
            <a:pPr algn="ctr"/>
            <a:endParaRPr kumimoji="1" lang="zh-CN" altLang="en-US" sz="1350"/>
          </a:p>
        </p:txBody>
      </p:sp>
      <p:pic>
        <p:nvPicPr>
          <p:cNvPr id="16" name="Picture 15"/>
          <p:cNvPicPr>
            <a:picLocks noChangeAspect="1"/>
          </p:cNvPicPr>
          <p:nvPr/>
        </p:nvPicPr>
        <p:blipFill>
          <a:blip r:embed="rId4">
            <a:alphaModFix/>
          </a:blip>
          <a:srcRect/>
          <a:stretch>
            <a:fillRect/>
          </a:stretch>
        </p:blipFill>
        <p:spPr>
          <a:xfrm>
            <a:off x="1071540" y="2181425"/>
            <a:ext cx="1080000" cy="1080000"/>
          </a:xfrm>
          <a:prstGeom prst="rect">
            <a:avLst/>
          </a:prstGeom>
        </p:spPr>
      </p:pic>
      <p:sp>
        <p:nvSpPr>
          <p:cNvPr id="17" name="标题 1"/>
          <p:cNvSpPr txBox="1"/>
          <p:nvPr/>
        </p:nvSpPr>
        <p:spPr>
          <a:xfrm>
            <a:off x="1017540" y="2145038"/>
            <a:ext cx="1188000" cy="54000"/>
          </a:xfrm>
          <a:prstGeom prst="rect">
            <a:avLst/>
          </a:prstGeom>
          <a:solidFill>
            <a:schemeClr val="accent1"/>
          </a:solidFill>
          <a:ln w="12700" cap="sq">
            <a:noFill/>
            <a:miter/>
          </a:ln>
        </p:spPr>
        <p:txBody>
          <a:bodyPr vert="horz" wrap="square" lIns="68580" tIns="34290" rIns="68580" bIns="34290" rtlCol="0" anchor="ctr"/>
          <a:lstStyle/>
          <a:p>
            <a:pPr algn="ctr"/>
            <a:endParaRPr kumimoji="1" lang="zh-CN" altLang="en-US" sz="1350"/>
          </a:p>
        </p:txBody>
      </p:sp>
      <p:sp>
        <p:nvSpPr>
          <p:cNvPr id="18" name="标题 1"/>
          <p:cNvSpPr txBox="1"/>
          <p:nvPr/>
        </p:nvSpPr>
        <p:spPr>
          <a:xfrm>
            <a:off x="1017540" y="3243812"/>
            <a:ext cx="1188000" cy="54000"/>
          </a:xfrm>
          <a:prstGeom prst="rect">
            <a:avLst/>
          </a:prstGeom>
          <a:solidFill>
            <a:schemeClr val="accent1"/>
          </a:solidFill>
          <a:ln w="12700" cap="sq">
            <a:noFill/>
            <a:miter/>
          </a:ln>
        </p:spPr>
        <p:txBody>
          <a:bodyPr vert="horz" wrap="square" lIns="68580" tIns="34290" rIns="68580" bIns="34290" rtlCol="0" anchor="ctr"/>
          <a:lstStyle/>
          <a:p>
            <a:pPr algn="ctr"/>
            <a:endParaRPr kumimoji="1" lang="zh-CN" altLang="en-US" sz="1350"/>
          </a:p>
        </p:txBody>
      </p:sp>
      <p:sp>
        <p:nvSpPr>
          <p:cNvPr id="19" name="标题 1"/>
          <p:cNvSpPr txBox="1"/>
          <p:nvPr/>
        </p:nvSpPr>
        <p:spPr>
          <a:xfrm>
            <a:off x="1017540" y="3419477"/>
            <a:ext cx="1188000" cy="54000"/>
          </a:xfrm>
          <a:prstGeom prst="rect">
            <a:avLst/>
          </a:prstGeom>
          <a:solidFill>
            <a:schemeClr val="accent1"/>
          </a:solidFill>
          <a:ln w="12700" cap="sq">
            <a:noFill/>
            <a:miter/>
          </a:ln>
        </p:spPr>
        <p:txBody>
          <a:bodyPr vert="horz" wrap="square" lIns="68580" tIns="34290" rIns="68580" bIns="34290" rtlCol="0" anchor="ctr"/>
          <a:lstStyle/>
          <a:p>
            <a:pPr algn="ctr"/>
            <a:endParaRPr kumimoji="1" lang="zh-CN" altLang="en-US" sz="1350"/>
          </a:p>
        </p:txBody>
      </p:sp>
      <p:sp>
        <p:nvSpPr>
          <p:cNvPr id="20" name="标题 1"/>
          <p:cNvSpPr txBox="1"/>
          <p:nvPr/>
        </p:nvSpPr>
        <p:spPr>
          <a:xfrm>
            <a:off x="1017540" y="4518251"/>
            <a:ext cx="1188000" cy="54000"/>
          </a:xfrm>
          <a:prstGeom prst="rect">
            <a:avLst/>
          </a:prstGeom>
          <a:solidFill>
            <a:schemeClr val="accent1"/>
          </a:solidFill>
          <a:ln w="12700" cap="sq">
            <a:noFill/>
            <a:miter/>
          </a:ln>
        </p:spPr>
        <p:txBody>
          <a:bodyPr vert="horz" wrap="square" lIns="68580" tIns="34290" rIns="68580" bIns="34290" rtlCol="0" anchor="ctr"/>
          <a:lstStyle/>
          <a:p>
            <a:pPr algn="ctr"/>
            <a:endParaRPr kumimoji="1" lang="zh-CN" altLang="en-US" sz="1350"/>
          </a:p>
        </p:txBody>
      </p:sp>
      <p:sp>
        <p:nvSpPr>
          <p:cNvPr id="21" name="标题 1"/>
          <p:cNvSpPr txBox="1"/>
          <p:nvPr/>
        </p:nvSpPr>
        <p:spPr>
          <a:xfrm>
            <a:off x="746950" y="167156"/>
            <a:ext cx="8120949" cy="324000"/>
          </a:xfrm>
          <a:prstGeom prst="rect">
            <a:avLst/>
          </a:prstGeom>
          <a:noFill/>
          <a:ln>
            <a:noFill/>
          </a:ln>
        </p:spPr>
        <p:txBody>
          <a:bodyPr vert="horz" wrap="square" lIns="0" tIns="0" rIns="0" bIns="0" rtlCol="0" anchor="ctr"/>
          <a:lstStyle/>
          <a:p>
            <a:pPr algn="l"/>
            <a:r>
              <a:rPr kumimoji="1" lang="en-US" altLang="zh-CN" sz="2400">
                <a:ln w="12700">
                  <a:noFill/>
                </a:ln>
                <a:solidFill>
                  <a:srgbClr val="000000">
                    <a:alpha val="100000"/>
                  </a:srgbClr>
                </a:solidFill>
                <a:latin typeface="Source Han Sans CN Bold"/>
                <a:ea typeface="Source Han Sans CN Bold"/>
                <a:cs typeface="Source Han Sans CN Bold"/>
              </a:rPr>
              <a:t>表格设计与数据录入</a:t>
            </a:r>
            <a:endParaRPr kumimoji="1" lang="zh-CN" altLang="en-US" sz="1350"/>
          </a:p>
        </p:txBody>
      </p:sp>
      <p:sp>
        <p:nvSpPr>
          <p:cNvPr id="22" name="标题 1"/>
          <p:cNvSpPr txBox="1"/>
          <p:nvPr/>
        </p:nvSpPr>
        <p:spPr>
          <a:xfrm>
            <a:off x="276101" y="234101"/>
            <a:ext cx="84945" cy="84945"/>
          </a:xfrm>
          <a:prstGeom prst="ellipse">
            <a:avLst/>
          </a:prstGeom>
          <a:solidFill>
            <a:schemeClr val="accent1"/>
          </a:solidFill>
          <a:ln w="12700" cap="sq">
            <a:noFill/>
            <a:miter/>
          </a:ln>
        </p:spPr>
        <p:txBody>
          <a:bodyPr vert="horz" wrap="square" lIns="68580" tIns="34290" rIns="68580" bIns="34290" rtlCol="0" anchor="ctr"/>
          <a:lstStyle/>
          <a:p>
            <a:pPr algn="ctr"/>
            <a:endParaRPr kumimoji="1" lang="zh-CN" altLang="en-US" sz="1350"/>
          </a:p>
        </p:txBody>
      </p:sp>
      <p:sp>
        <p:nvSpPr>
          <p:cNvPr id="23" name="标题 1"/>
          <p:cNvSpPr txBox="1"/>
          <p:nvPr/>
        </p:nvSpPr>
        <p:spPr>
          <a:xfrm>
            <a:off x="407392" y="234101"/>
            <a:ext cx="84945" cy="84945"/>
          </a:xfrm>
          <a:prstGeom prst="ellipse">
            <a:avLst/>
          </a:prstGeom>
          <a:solidFill>
            <a:schemeClr val="accent1">
              <a:lumMod val="40000"/>
              <a:lumOff val="60000"/>
            </a:schemeClr>
          </a:solidFill>
          <a:ln w="12700" cap="sq">
            <a:noFill/>
            <a:miter/>
          </a:ln>
        </p:spPr>
        <p:txBody>
          <a:bodyPr vert="horz" wrap="square" lIns="68580" tIns="34290" rIns="68580" bIns="34290" rtlCol="0" anchor="ctr"/>
          <a:lstStyle/>
          <a:p>
            <a:pPr algn="ctr"/>
            <a:endParaRPr kumimoji="1" lang="zh-CN" altLang="en-US" sz="1350"/>
          </a:p>
        </p:txBody>
      </p:sp>
      <p:sp>
        <p:nvSpPr>
          <p:cNvPr id="24" name="标题 1"/>
          <p:cNvSpPr txBox="1"/>
          <p:nvPr/>
        </p:nvSpPr>
        <p:spPr>
          <a:xfrm>
            <a:off x="538682" y="234101"/>
            <a:ext cx="84945" cy="84945"/>
          </a:xfrm>
          <a:prstGeom prst="ellipse">
            <a:avLst/>
          </a:prstGeom>
          <a:solidFill>
            <a:schemeClr val="accent1">
              <a:lumMod val="20000"/>
              <a:lumOff val="80000"/>
            </a:schemeClr>
          </a:solidFill>
          <a:ln w="12700" cap="sq">
            <a:noFill/>
            <a:miter/>
          </a:ln>
        </p:spPr>
        <p:txBody>
          <a:bodyPr vert="horz" wrap="square" lIns="68580" tIns="34290" rIns="68580" bIns="34290" rtlCol="0" anchor="ctr"/>
          <a:lstStyle/>
          <a:p>
            <a:pPr algn="ctr"/>
            <a:endParaRPr kumimoji="1" lang="zh-CN" altLang="en-US" sz="1350"/>
          </a:p>
        </p:txBody>
      </p:sp>
      <p:sp>
        <p:nvSpPr>
          <p:cNvPr id="25" name="标题 1"/>
          <p:cNvSpPr txBox="1"/>
          <p:nvPr/>
        </p:nvSpPr>
        <p:spPr>
          <a:xfrm>
            <a:off x="276101" y="365393"/>
            <a:ext cx="84945" cy="84945"/>
          </a:xfrm>
          <a:prstGeom prst="ellipse">
            <a:avLst/>
          </a:prstGeom>
          <a:solidFill>
            <a:schemeClr val="accent1">
              <a:lumMod val="20000"/>
              <a:lumOff val="80000"/>
            </a:schemeClr>
          </a:solidFill>
          <a:ln w="12700" cap="sq">
            <a:noFill/>
            <a:miter/>
          </a:ln>
        </p:spPr>
        <p:txBody>
          <a:bodyPr vert="horz" wrap="square" lIns="68580" tIns="34290" rIns="68580" bIns="34290" rtlCol="0" anchor="ctr"/>
          <a:lstStyle/>
          <a:p>
            <a:pPr algn="ctr"/>
            <a:endParaRPr kumimoji="1" lang="zh-CN" altLang="en-US" sz="1350"/>
          </a:p>
        </p:txBody>
      </p:sp>
      <p:sp>
        <p:nvSpPr>
          <p:cNvPr id="26" name="标题 1"/>
          <p:cNvSpPr txBox="1"/>
          <p:nvPr/>
        </p:nvSpPr>
        <p:spPr>
          <a:xfrm>
            <a:off x="407392" y="365393"/>
            <a:ext cx="84945" cy="84945"/>
          </a:xfrm>
          <a:prstGeom prst="ellipse">
            <a:avLst/>
          </a:prstGeom>
          <a:solidFill>
            <a:schemeClr val="accent1">
              <a:lumMod val="60000"/>
              <a:lumOff val="40000"/>
            </a:schemeClr>
          </a:solidFill>
          <a:ln w="12700" cap="sq">
            <a:noFill/>
            <a:miter/>
          </a:ln>
        </p:spPr>
        <p:txBody>
          <a:bodyPr vert="horz" wrap="square" lIns="68580" tIns="34290" rIns="68580" bIns="34290" rtlCol="0" anchor="ctr"/>
          <a:lstStyle/>
          <a:p>
            <a:pPr algn="ctr"/>
            <a:endParaRPr kumimoji="1" lang="zh-CN" altLang="en-US" sz="1350"/>
          </a:p>
        </p:txBody>
      </p:sp>
      <p:sp>
        <p:nvSpPr>
          <p:cNvPr id="27" name="标题 1"/>
          <p:cNvSpPr txBox="1"/>
          <p:nvPr/>
        </p:nvSpPr>
        <p:spPr>
          <a:xfrm>
            <a:off x="538682" y="365393"/>
            <a:ext cx="84945" cy="84945"/>
          </a:xfrm>
          <a:prstGeom prst="ellipse">
            <a:avLst/>
          </a:prstGeom>
          <a:solidFill>
            <a:schemeClr val="accent1">
              <a:lumMod val="75000"/>
            </a:schemeClr>
          </a:solidFill>
          <a:ln w="12700" cap="sq">
            <a:noFill/>
            <a:miter/>
          </a:ln>
        </p:spPr>
        <p:txBody>
          <a:bodyPr vert="horz" wrap="square" lIns="68580" tIns="34290" rIns="68580" bIns="34290" rtlCol="0" anchor="ctr"/>
          <a:lstStyle/>
          <a:p>
            <a:pPr algn="ctr"/>
            <a:endParaRPr kumimoji="1" lang="zh-CN" altLang="en-US" sz="1350"/>
          </a:p>
        </p:txBody>
      </p:sp>
    </p:spTree>
    <p:extLst>
      <p:ext uri="{BB962C8B-B14F-4D97-AF65-F5344CB8AC3E}">
        <p14:creationId xmlns:p14="http://schemas.microsoft.com/office/powerpoint/2010/main" val="3994274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4.2.2</a:t>
            </a:r>
            <a:r>
              <a:rPr lang="zh-CN" altLang="zh-CN" dirty="0"/>
              <a:t>　输入数据</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5" name="内容占位符 2"/>
          <p:cNvSpPr>
            <a:spLocks noGrp="1"/>
          </p:cNvSpPr>
          <p:nvPr>
            <p:ph sz="quarter" idx="10"/>
          </p:nvPr>
        </p:nvSpPr>
        <p:spPr>
          <a:xfrm>
            <a:off x="505074" y="1265296"/>
            <a:ext cx="8459414" cy="390525"/>
          </a:xfrm>
        </p:spPr>
        <p:txBody>
          <a:bodyPr/>
          <a:lstStyle/>
          <a:p>
            <a:pPr marL="0" indent="0">
              <a:buNone/>
            </a:pPr>
            <a:r>
              <a:rPr lang="zh-CN" altLang="zh-CN" dirty="0"/>
              <a:t>（</a:t>
            </a:r>
            <a:r>
              <a:rPr lang="en-US" altLang="zh-CN" dirty="0"/>
              <a:t>5</a:t>
            </a:r>
            <a:r>
              <a:rPr lang="zh-CN" altLang="zh-CN" dirty="0"/>
              <a:t>）快速输入函数</a:t>
            </a:r>
          </a:p>
          <a:p>
            <a:pPr marL="0" indent="0">
              <a:buNone/>
            </a:pPr>
            <a:r>
              <a:rPr lang="zh-CN" altLang="zh-CN" sz="2000" dirty="0"/>
              <a:t>对于一些常用的函数如</a:t>
            </a:r>
            <a:r>
              <a:rPr lang="en-US" altLang="zh-CN" sz="2000" dirty="0"/>
              <a:t>SUM</a:t>
            </a:r>
            <a:r>
              <a:rPr lang="zh-CN" altLang="zh-CN" sz="2000" dirty="0"/>
              <a:t>求和、</a:t>
            </a:r>
            <a:r>
              <a:rPr lang="en-US" altLang="zh-CN" sz="2000" dirty="0"/>
              <a:t>AVERAGE</a:t>
            </a:r>
            <a:r>
              <a:rPr lang="zh-CN" altLang="zh-CN" sz="2000" dirty="0"/>
              <a:t>平均分、</a:t>
            </a:r>
            <a:r>
              <a:rPr lang="en-US" altLang="zh-CN" sz="2000" dirty="0"/>
              <a:t>COUNT</a:t>
            </a:r>
            <a:r>
              <a:rPr lang="zh-CN" altLang="zh-CN" sz="2000" dirty="0"/>
              <a:t>计数、</a:t>
            </a:r>
            <a:r>
              <a:rPr lang="en-US" altLang="zh-CN" sz="2000" dirty="0"/>
              <a:t>MAX</a:t>
            </a:r>
            <a:r>
              <a:rPr lang="zh-CN" altLang="zh-CN" sz="2000" dirty="0"/>
              <a:t>最大值或</a:t>
            </a:r>
            <a:r>
              <a:rPr lang="en-US" altLang="zh-CN" sz="2000" dirty="0"/>
              <a:t>MIN</a:t>
            </a:r>
            <a:r>
              <a:rPr lang="zh-CN" altLang="zh-CN" sz="2000" dirty="0"/>
              <a:t>最小值等函数，用户可以选择“开始”选项卡“编辑”工作组的“∑”旁边的按钮，或选择“公式”选项卡“函数库”工作组的“∑”旁边的按钮，在列表中选择所需的函数，可以实现快速计算。如选择图所示的区域，直接单击“∑”按钮，可以实现大范围的快速求和。</a:t>
            </a:r>
          </a:p>
          <a:p>
            <a:pPr marL="0" indent="0">
              <a:buNone/>
            </a:pPr>
            <a:endParaRPr lang="zh-CN" altLang="en-US" sz="2000" dirty="0"/>
          </a:p>
        </p:txBody>
      </p:sp>
      <p:pic>
        <p:nvPicPr>
          <p:cNvPr id="15362" name="图片 2"/>
          <p:cNvPicPr>
            <a:picLocks noChangeAspect="1" noChangeArrowheads="1"/>
          </p:cNvPicPr>
          <p:nvPr/>
        </p:nvPicPr>
        <p:blipFill>
          <a:blip r:embed="rId2">
            <a:extLst>
              <a:ext uri="{28A0092B-C50C-407E-A947-70E740481C1C}">
                <a14:useLocalDpi xmlns:a14="http://schemas.microsoft.com/office/drawing/2010/main" val="0"/>
              </a:ext>
            </a:extLst>
          </a:blip>
          <a:srcRect t="15375" r="44296" b="59717"/>
          <a:stretch>
            <a:fillRect/>
          </a:stretch>
        </p:blipFill>
        <p:spPr bwMode="auto">
          <a:xfrm>
            <a:off x="2411759" y="3291830"/>
            <a:ext cx="3820193" cy="1851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11769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4.2.2</a:t>
            </a:r>
            <a:r>
              <a:rPr lang="zh-CN" altLang="zh-CN" dirty="0"/>
              <a:t>　输入数据</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5" name="内容占位符 2"/>
          <p:cNvSpPr txBox="1">
            <a:spLocks/>
          </p:cNvSpPr>
          <p:nvPr/>
        </p:nvSpPr>
        <p:spPr>
          <a:xfrm>
            <a:off x="505074" y="1265296"/>
            <a:ext cx="8459414" cy="39052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lang="zh-CN" altLang="en-US" sz="2400" b="1" kern="1200" dirty="0" smtClean="0">
                <a:solidFill>
                  <a:srgbClr val="0070C0"/>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2400" b="1" kern="1200" dirty="0" smtClean="0">
                <a:solidFill>
                  <a:srgbClr val="0070C0"/>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2400" b="1" kern="1200" dirty="0" smtClean="0">
                <a:solidFill>
                  <a:srgbClr val="0070C0"/>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2400" b="1" kern="1200" dirty="0" smtClean="0">
                <a:solidFill>
                  <a:srgbClr val="0070C0"/>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2400" b="1" kern="1200" dirty="0">
                <a:solidFill>
                  <a:srgbClr val="0070C0"/>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dirty="0"/>
              <a:t>但平均分利用这种方法计算是错误的，如图所示，因为这种快速输入函数的方法，其默认的参数是之前的相邻单元格，所以要将“</a:t>
            </a:r>
            <a:r>
              <a:rPr lang="en-US" altLang="zh-CN" dirty="0"/>
              <a:t>C2:F2”</a:t>
            </a:r>
            <a:r>
              <a:rPr lang="zh-CN" altLang="en-US" dirty="0"/>
              <a:t>改为“</a:t>
            </a:r>
            <a:r>
              <a:rPr lang="en-US" altLang="zh-CN" dirty="0"/>
              <a:t>C2:E2”</a:t>
            </a:r>
            <a:r>
              <a:rPr lang="zh-CN" altLang="en-US" dirty="0"/>
              <a:t>，使张强的平均分正确，然后利用填充柄对其他同学的平均分进行填充。</a:t>
            </a:r>
          </a:p>
          <a:p>
            <a:pPr marL="0" indent="0">
              <a:buNone/>
            </a:pPr>
            <a:endParaRPr lang="zh-CN" altLang="en-US" dirty="0"/>
          </a:p>
          <a:p>
            <a:pPr marL="0" indent="0">
              <a:buNone/>
            </a:pPr>
            <a:endParaRPr lang="zh-CN" altLang="en-US" dirty="0"/>
          </a:p>
        </p:txBody>
      </p:sp>
      <p:pic>
        <p:nvPicPr>
          <p:cNvPr id="16386" name="图片 2"/>
          <p:cNvPicPr>
            <a:picLocks noChangeAspect="1" noChangeArrowheads="1"/>
          </p:cNvPicPr>
          <p:nvPr/>
        </p:nvPicPr>
        <p:blipFill>
          <a:blip r:embed="rId2">
            <a:extLst>
              <a:ext uri="{28A0092B-C50C-407E-A947-70E740481C1C}">
                <a14:useLocalDpi xmlns:a14="http://schemas.microsoft.com/office/drawing/2010/main" val="0"/>
              </a:ext>
            </a:extLst>
          </a:blip>
          <a:srcRect l="417" t="15482" r="44083" b="61147"/>
          <a:stretch>
            <a:fillRect/>
          </a:stretch>
        </p:blipFill>
        <p:spPr bwMode="auto">
          <a:xfrm>
            <a:off x="2123727" y="2787774"/>
            <a:ext cx="5166979" cy="235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8938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4.2.2</a:t>
            </a:r>
            <a:r>
              <a:rPr lang="zh-CN" altLang="zh-CN" dirty="0"/>
              <a:t>　输入数据</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5" name="内容占位符 2"/>
          <p:cNvSpPr>
            <a:spLocks noGrp="1"/>
          </p:cNvSpPr>
          <p:nvPr>
            <p:ph sz="quarter" idx="10"/>
          </p:nvPr>
        </p:nvSpPr>
        <p:spPr>
          <a:xfrm>
            <a:off x="505074" y="1265296"/>
            <a:ext cx="8459414" cy="390525"/>
          </a:xfrm>
        </p:spPr>
        <p:txBody>
          <a:bodyPr/>
          <a:lstStyle/>
          <a:p>
            <a:pPr marL="0" indent="0">
              <a:buNone/>
            </a:pPr>
            <a:r>
              <a:rPr lang="en-US" altLang="zh-CN" dirty="0"/>
              <a:t>4</a:t>
            </a:r>
            <a:r>
              <a:rPr lang="zh-CN" altLang="zh-CN" dirty="0"/>
              <a:t>．输入序列数据</a:t>
            </a:r>
          </a:p>
          <a:p>
            <a:pPr marL="0" indent="0">
              <a:buNone/>
            </a:pPr>
            <a:r>
              <a:rPr lang="en-US" altLang="zh-CN" sz="2400" dirty="0"/>
              <a:t>       </a:t>
            </a:r>
            <a:r>
              <a:rPr lang="zh-CN" altLang="zh-CN" sz="2400" dirty="0"/>
              <a:t>如果输入的是序列数据，如星期一、星期二……或</a:t>
            </a:r>
            <a:r>
              <a:rPr lang="en-US" altLang="zh-CN" sz="2400" dirty="0"/>
              <a:t>2</a:t>
            </a:r>
            <a:r>
              <a:rPr lang="zh-CN" altLang="zh-CN" sz="2400" dirty="0"/>
              <a:t>、</a:t>
            </a:r>
            <a:r>
              <a:rPr lang="en-US" altLang="zh-CN" sz="2400" dirty="0"/>
              <a:t>4</a:t>
            </a:r>
            <a:r>
              <a:rPr lang="zh-CN" altLang="zh-CN" sz="2400" dirty="0"/>
              <a:t>、</a:t>
            </a:r>
            <a:r>
              <a:rPr lang="en-US" altLang="zh-CN" sz="2400" dirty="0"/>
              <a:t>6</a:t>
            </a:r>
            <a:r>
              <a:rPr lang="zh-CN" altLang="zh-CN" sz="2400" dirty="0"/>
              <a:t>、</a:t>
            </a:r>
            <a:r>
              <a:rPr lang="en-US" altLang="zh-CN" sz="2400" dirty="0"/>
              <a:t>8</a:t>
            </a:r>
            <a:r>
              <a:rPr lang="zh-CN" altLang="zh-CN" sz="2400" dirty="0"/>
              <a:t>……这些有规律的数据，</a:t>
            </a:r>
            <a:r>
              <a:rPr lang="en-US" altLang="zh-CN" sz="2400" dirty="0"/>
              <a:t>Excel</a:t>
            </a:r>
            <a:r>
              <a:rPr lang="zh-CN" altLang="zh-CN" sz="2400" dirty="0"/>
              <a:t>提供了一种自动填充数据的功能。填充的内容可以是</a:t>
            </a:r>
            <a:r>
              <a:rPr lang="en-US" altLang="zh-CN" sz="2400" dirty="0"/>
              <a:t>Excel</a:t>
            </a:r>
            <a:r>
              <a:rPr lang="zh-CN" altLang="zh-CN" sz="2400" dirty="0"/>
              <a:t>提供的自定义序列，也可以是数字、文本、文本与数字的混合形式，甚至是公式或函数。有以下两种方法可以实现自动填充。</a:t>
            </a:r>
          </a:p>
          <a:p>
            <a:pPr marL="0" indent="0">
              <a:buNone/>
            </a:pPr>
            <a:endParaRPr lang="zh-CN" altLang="en-US" dirty="0"/>
          </a:p>
        </p:txBody>
      </p:sp>
    </p:spTree>
    <p:extLst>
      <p:ext uri="{BB962C8B-B14F-4D97-AF65-F5344CB8AC3E}">
        <p14:creationId xmlns:p14="http://schemas.microsoft.com/office/powerpoint/2010/main" val="3449808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4.2.2</a:t>
            </a:r>
            <a:r>
              <a:rPr lang="zh-CN" altLang="zh-CN" dirty="0"/>
              <a:t>　输入数据</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l="2020" t="17618" r="9610" b="31262"/>
          <a:stretch>
            <a:fillRect/>
          </a:stretch>
        </p:blipFill>
        <p:spPr bwMode="auto">
          <a:xfrm>
            <a:off x="2339752" y="2931790"/>
            <a:ext cx="3513138"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2"/>
          <p:cNvSpPr>
            <a:spLocks noGrp="1"/>
          </p:cNvSpPr>
          <p:nvPr>
            <p:ph sz="quarter" idx="10"/>
          </p:nvPr>
        </p:nvSpPr>
        <p:spPr>
          <a:xfrm>
            <a:off x="539552" y="1059582"/>
            <a:ext cx="8459414" cy="390525"/>
          </a:xfrm>
        </p:spPr>
        <p:txBody>
          <a:bodyPr/>
          <a:lstStyle/>
          <a:p>
            <a:pPr marL="0" indent="0">
              <a:buNone/>
            </a:pPr>
            <a:r>
              <a:rPr lang="en-US" altLang="zh-CN" dirty="0"/>
              <a:t>4</a:t>
            </a:r>
            <a:r>
              <a:rPr lang="zh-CN" altLang="zh-CN" dirty="0"/>
              <a:t>．输入序列数据</a:t>
            </a:r>
            <a:endParaRPr lang="en-US" altLang="zh-CN" sz="2400" dirty="0"/>
          </a:p>
          <a:p>
            <a:pPr marL="0" indent="0">
              <a:buNone/>
            </a:pPr>
            <a:r>
              <a:rPr lang="zh-CN" altLang="zh-CN" sz="2400" dirty="0"/>
              <a:t>（</a:t>
            </a:r>
            <a:r>
              <a:rPr lang="en-US" altLang="zh-CN" sz="2400" dirty="0"/>
              <a:t>1</a:t>
            </a:r>
            <a:r>
              <a:rPr lang="zh-CN" altLang="zh-CN" sz="2400" dirty="0"/>
              <a:t>）菜单方法操作步骤如下。</a:t>
            </a:r>
          </a:p>
          <a:p>
            <a:pPr marL="0" indent="0">
              <a:buNone/>
            </a:pPr>
            <a:r>
              <a:rPr lang="zh-CN" altLang="zh-CN" sz="2400" dirty="0"/>
              <a:t>① 首先选定包含有源单元格的单元格区域，如图所示。</a:t>
            </a:r>
          </a:p>
        </p:txBody>
      </p:sp>
    </p:spTree>
    <p:extLst>
      <p:ext uri="{BB962C8B-B14F-4D97-AF65-F5344CB8AC3E}">
        <p14:creationId xmlns:p14="http://schemas.microsoft.com/office/powerpoint/2010/main" val="30660893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4.2.2</a:t>
            </a:r>
            <a:r>
              <a:rPr lang="zh-CN" altLang="zh-CN" dirty="0"/>
              <a:t>　输入数据</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4" name="内容占位符 3"/>
          <p:cNvSpPr>
            <a:spLocks noGrp="1"/>
          </p:cNvSpPr>
          <p:nvPr>
            <p:ph sz="quarter" idx="10"/>
          </p:nvPr>
        </p:nvSpPr>
        <p:spPr/>
        <p:txBody>
          <a:bodyPr/>
          <a:lstStyle/>
          <a:p>
            <a:pPr marL="0" indent="0">
              <a:buNone/>
            </a:pPr>
            <a:r>
              <a:rPr lang="en-US" altLang="zh-CN" dirty="0"/>
              <a:t>4</a:t>
            </a:r>
            <a:r>
              <a:rPr lang="zh-CN" altLang="zh-CN" dirty="0"/>
              <a:t>．输入序列数据</a:t>
            </a:r>
            <a:endParaRPr lang="en-US" altLang="zh-CN" dirty="0"/>
          </a:p>
          <a:p>
            <a:pPr marL="0" indent="0">
              <a:buNone/>
            </a:pPr>
            <a:r>
              <a:rPr lang="zh-CN" altLang="zh-CN" dirty="0"/>
              <a:t>（</a:t>
            </a:r>
            <a:r>
              <a:rPr lang="en-US" altLang="zh-CN" dirty="0"/>
              <a:t>1</a:t>
            </a:r>
            <a:r>
              <a:rPr lang="zh-CN" altLang="zh-CN" dirty="0"/>
              <a:t>）菜单方法操作步骤如下。</a:t>
            </a:r>
          </a:p>
          <a:p>
            <a:pPr marL="0" indent="0">
              <a:buNone/>
            </a:pPr>
            <a:r>
              <a:rPr lang="zh-CN" altLang="zh-CN" sz="2200" dirty="0"/>
              <a:t>② 选择“开始”选项卡“编辑”工具组的“填充”命令，再从下拉列表框中选择“向下”命令，则所选的单元格区域中就被填充了和</a:t>
            </a:r>
            <a:r>
              <a:rPr lang="en-US" altLang="zh-CN" sz="2200" dirty="0"/>
              <a:t>B1</a:t>
            </a:r>
            <a:r>
              <a:rPr lang="zh-CN" altLang="zh-CN" sz="2200" dirty="0"/>
              <a:t>单元格数据相同的内容。如果选择“向上”命令，则所选的单元格区域中就被填充了和</a:t>
            </a:r>
            <a:r>
              <a:rPr lang="en-US" altLang="zh-CN" sz="2200" dirty="0"/>
              <a:t>B6</a:t>
            </a:r>
            <a:r>
              <a:rPr lang="zh-CN" altLang="zh-CN" sz="2200" dirty="0"/>
              <a:t>单元格数据相同的内容。所以根据选择区域的不同，填充的效果也有所不同。如果选择“系列” 命令，在打开的“序列”对话框中设置“序列产生在”行或列以及自动填充类型，即可实现不同类型的填充。如果在其子菜单中选择“序列”命令，将弹出“序列”对话框，如图所示。</a:t>
            </a:r>
          </a:p>
          <a:p>
            <a:pPr marL="0" indent="0">
              <a:buNone/>
            </a:pPr>
            <a:endParaRPr lang="zh-CN" altLang="en-US" dirty="0"/>
          </a:p>
        </p:txBody>
      </p:sp>
      <p:pic>
        <p:nvPicPr>
          <p:cNvPr id="17410" name="图片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144340"/>
            <a:ext cx="2016224" cy="192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51351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4.2.2</a:t>
            </a:r>
            <a:r>
              <a:rPr lang="zh-CN" altLang="zh-CN" dirty="0"/>
              <a:t>　输入数据</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5" name="内容占位符 2"/>
          <p:cNvSpPr>
            <a:spLocks noGrp="1"/>
          </p:cNvSpPr>
          <p:nvPr>
            <p:ph sz="quarter" idx="10"/>
          </p:nvPr>
        </p:nvSpPr>
        <p:spPr>
          <a:xfrm>
            <a:off x="505074" y="1131590"/>
            <a:ext cx="8459414" cy="390525"/>
          </a:xfrm>
        </p:spPr>
        <p:txBody>
          <a:bodyPr/>
          <a:lstStyle/>
          <a:p>
            <a:pPr marL="0" indent="0">
              <a:buNone/>
            </a:pPr>
            <a:r>
              <a:rPr lang="en-US" altLang="zh-CN" dirty="0"/>
              <a:t>4</a:t>
            </a:r>
            <a:r>
              <a:rPr lang="zh-CN" altLang="zh-CN" dirty="0"/>
              <a:t>．输入序列数据</a:t>
            </a:r>
            <a:endParaRPr lang="en-US" altLang="zh-CN" dirty="0"/>
          </a:p>
          <a:p>
            <a:pPr marL="0" indent="0">
              <a:buNone/>
            </a:pPr>
            <a:r>
              <a:rPr lang="zh-CN" altLang="zh-CN" sz="2400" dirty="0"/>
              <a:t>（</a:t>
            </a:r>
            <a:r>
              <a:rPr lang="en-US" altLang="zh-CN" sz="2400" dirty="0"/>
              <a:t>2</a:t>
            </a:r>
            <a:r>
              <a:rPr lang="zh-CN" altLang="zh-CN" sz="2400" dirty="0"/>
              <a:t>）鼠标拖动方法就是利用填充柄进行自动填充，操作步骤如下。</a:t>
            </a:r>
          </a:p>
          <a:p>
            <a:pPr marL="0" indent="0">
              <a:buNone/>
            </a:pPr>
            <a:r>
              <a:rPr lang="zh-CN" altLang="zh-CN" sz="2000" dirty="0"/>
              <a:t>① 在需要输入序列的第一个单元格内输入序列的初始值，如星期一、一月或者在连续的两个单元格中输入代表一定关系的数值序列，如图所示。</a:t>
            </a:r>
          </a:p>
          <a:p>
            <a:pPr marL="0" indent="0">
              <a:buNone/>
            </a:pPr>
            <a:r>
              <a:rPr lang="zh-CN" altLang="zh-CN" sz="2000" dirty="0"/>
              <a:t>② 将鼠标指向该单元格右下角的填充柄位置，鼠标将变为黑色的实心加号。</a:t>
            </a:r>
          </a:p>
          <a:p>
            <a:pPr marL="0" indent="0">
              <a:buNone/>
            </a:pPr>
            <a:r>
              <a:rPr lang="zh-CN" altLang="zh-CN" sz="2000" dirty="0"/>
              <a:t>③ 按住鼠标左键沿着要填充的方向拖动填充柄，如图所示。</a:t>
            </a:r>
          </a:p>
          <a:p>
            <a:pPr marL="0" indent="0">
              <a:buNone/>
            </a:pPr>
            <a:endParaRPr lang="zh-CN"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l="1352" t="37865" r="56586" b="31429"/>
          <a:stretch>
            <a:fillRect/>
          </a:stretch>
        </p:blipFill>
        <p:spPr bwMode="auto">
          <a:xfrm>
            <a:off x="1224512" y="3867894"/>
            <a:ext cx="2363788" cy="1454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l="1474" t="37891" r="56941" b="24397"/>
          <a:stretch>
            <a:fillRect/>
          </a:stretch>
        </p:blipFill>
        <p:spPr bwMode="auto">
          <a:xfrm>
            <a:off x="4880066" y="3834987"/>
            <a:ext cx="190500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86736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4.2.2</a:t>
            </a:r>
            <a:r>
              <a:rPr lang="zh-CN" altLang="zh-CN" dirty="0"/>
              <a:t>　输入数据</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5" name="内容占位符 2"/>
          <p:cNvSpPr>
            <a:spLocks noGrp="1"/>
          </p:cNvSpPr>
          <p:nvPr>
            <p:ph sz="quarter" idx="10"/>
          </p:nvPr>
        </p:nvSpPr>
        <p:spPr>
          <a:xfrm>
            <a:off x="505074" y="1131590"/>
            <a:ext cx="5147046" cy="3600400"/>
          </a:xfrm>
        </p:spPr>
        <p:txBody>
          <a:bodyPr/>
          <a:lstStyle/>
          <a:p>
            <a:pPr marL="0" indent="0">
              <a:buNone/>
            </a:pPr>
            <a:r>
              <a:rPr lang="en-US" altLang="zh-CN" dirty="0"/>
              <a:t>4</a:t>
            </a:r>
            <a:r>
              <a:rPr lang="zh-CN" altLang="zh-CN" dirty="0"/>
              <a:t>．输入序列数据</a:t>
            </a:r>
            <a:endParaRPr lang="en-US" altLang="zh-CN" dirty="0"/>
          </a:p>
          <a:p>
            <a:pPr marL="0" indent="0">
              <a:buNone/>
            </a:pPr>
            <a:r>
              <a:rPr lang="zh-CN" altLang="zh-CN" sz="2400" dirty="0"/>
              <a:t>（</a:t>
            </a:r>
            <a:r>
              <a:rPr lang="en-US" altLang="zh-CN" sz="2400" dirty="0"/>
              <a:t>3</a:t>
            </a:r>
            <a:r>
              <a:rPr lang="zh-CN" altLang="zh-CN" sz="2400" dirty="0"/>
              <a:t>）数据填充的几种应用。</a:t>
            </a:r>
          </a:p>
          <a:p>
            <a:pPr marL="0" indent="0">
              <a:buNone/>
            </a:pPr>
            <a:r>
              <a:rPr lang="zh-CN" altLang="zh-CN" sz="2000" dirty="0"/>
              <a:t>若源单元格数据是</a:t>
            </a:r>
            <a:r>
              <a:rPr lang="en-US" altLang="zh-CN" sz="2000" dirty="0"/>
              <a:t>Excel</a:t>
            </a:r>
            <a:r>
              <a:rPr lang="zh-CN" altLang="zh-CN" sz="2000" dirty="0"/>
              <a:t>中预先定义的序列类型时，如星期日、二月、</a:t>
            </a:r>
            <a:r>
              <a:rPr lang="en-US" altLang="zh-CN" sz="2000" dirty="0"/>
              <a:t>February</a:t>
            </a:r>
            <a:r>
              <a:rPr lang="zh-CN" altLang="zh-CN" sz="2000" dirty="0"/>
              <a:t>等，则填充按序列顺序循环填充，否则按源单元格数据填充。</a:t>
            </a:r>
            <a:r>
              <a:rPr lang="en-US" altLang="zh-CN" sz="2000" dirty="0"/>
              <a:t>Excel</a:t>
            </a:r>
            <a:r>
              <a:rPr lang="zh-CN" altLang="zh-CN" sz="2000" dirty="0"/>
              <a:t>提供了</a:t>
            </a:r>
            <a:r>
              <a:rPr lang="en-US" altLang="zh-CN" sz="2000" dirty="0"/>
              <a:t>11</a:t>
            </a:r>
            <a:r>
              <a:rPr lang="zh-CN" altLang="zh-CN" sz="2000" dirty="0"/>
              <a:t>个预定义的序列，如图所示。用户也可以添加自定义序列，操作步骤如下。</a:t>
            </a:r>
          </a:p>
        </p:txBody>
      </p:sp>
      <p:pic>
        <p:nvPicPr>
          <p:cNvPr id="18434" name="图片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987326"/>
            <a:ext cx="3403116" cy="302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53742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4.2.2</a:t>
            </a:r>
            <a:r>
              <a:rPr lang="zh-CN" altLang="zh-CN" dirty="0"/>
              <a:t>　输入数据</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5" name="内容占位符 2"/>
          <p:cNvSpPr>
            <a:spLocks noGrp="1"/>
          </p:cNvSpPr>
          <p:nvPr>
            <p:ph sz="quarter" idx="10"/>
          </p:nvPr>
        </p:nvSpPr>
        <p:spPr>
          <a:xfrm>
            <a:off x="505074" y="1131590"/>
            <a:ext cx="8459414" cy="3600400"/>
          </a:xfrm>
        </p:spPr>
        <p:txBody>
          <a:bodyPr/>
          <a:lstStyle/>
          <a:p>
            <a:pPr marL="0" indent="0">
              <a:buNone/>
            </a:pPr>
            <a:r>
              <a:rPr lang="en-US" altLang="zh-CN" sz="2000" dirty="0"/>
              <a:t>5</a:t>
            </a:r>
            <a:r>
              <a:rPr lang="zh-CN" altLang="zh-CN" sz="2000" dirty="0"/>
              <a:t>．插入批注</a:t>
            </a:r>
          </a:p>
          <a:p>
            <a:pPr marL="0" indent="0">
              <a:buNone/>
            </a:pPr>
            <a:r>
              <a:rPr lang="zh-CN" altLang="zh-CN" sz="2000" dirty="0"/>
              <a:t>所谓批注，就是给单元格添加注释。操作步骤如下。</a:t>
            </a:r>
          </a:p>
          <a:p>
            <a:pPr marL="0" indent="0">
              <a:buNone/>
            </a:pPr>
            <a:r>
              <a:rPr lang="zh-CN" altLang="zh-CN" sz="2000" dirty="0"/>
              <a:t>① 选中目标单元格，右击，在弹出的快捷菜单中选择“插入批注”命令。</a:t>
            </a:r>
          </a:p>
          <a:p>
            <a:pPr marL="0" indent="0">
              <a:buNone/>
            </a:pPr>
            <a:r>
              <a:rPr lang="zh-CN" altLang="zh-CN" sz="2000" dirty="0"/>
              <a:t>② 在弹出的编辑框中输入批注内容，然后单击表格中的任意一处即可保存批注。</a:t>
            </a:r>
          </a:p>
          <a:p>
            <a:pPr marL="0" indent="0">
              <a:buNone/>
            </a:pPr>
            <a:r>
              <a:rPr lang="zh-CN" altLang="zh-CN" sz="2000" dirty="0"/>
              <a:t>③ 将鼠标指针放到目标单元格上，批注会自动显示，不需要单击。</a:t>
            </a:r>
          </a:p>
          <a:p>
            <a:pPr marL="0" indent="0">
              <a:buNone/>
            </a:pPr>
            <a:r>
              <a:rPr lang="zh-CN" altLang="zh-CN" sz="2000" dirty="0"/>
              <a:t>当不需要批注时，在有批注的单元格上右击，在弹出的快捷菜单中选择“删除批注”命令即可。</a:t>
            </a:r>
          </a:p>
        </p:txBody>
      </p:sp>
    </p:spTree>
    <p:extLst>
      <p:ext uri="{BB962C8B-B14F-4D97-AF65-F5344CB8AC3E}">
        <p14:creationId xmlns:p14="http://schemas.microsoft.com/office/powerpoint/2010/main" val="765518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4.2.3</a:t>
            </a:r>
            <a:r>
              <a:rPr lang="zh-CN" altLang="en-US" dirty="0"/>
              <a:t>　选择编辑区</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4" name="内容占位符 3"/>
          <p:cNvSpPr>
            <a:spLocks noGrp="1"/>
          </p:cNvSpPr>
          <p:nvPr>
            <p:ph sz="quarter" idx="10"/>
          </p:nvPr>
        </p:nvSpPr>
        <p:spPr/>
        <p:txBody>
          <a:bodyPr/>
          <a:lstStyle/>
          <a:p>
            <a:pPr marL="0" indent="0">
              <a:buNone/>
            </a:pPr>
            <a:r>
              <a:rPr lang="en-US" altLang="zh-CN" dirty="0"/>
              <a:t>1</a:t>
            </a:r>
            <a:r>
              <a:rPr lang="zh-CN" altLang="zh-CN" dirty="0"/>
              <a:t>．选择单元格</a:t>
            </a:r>
          </a:p>
          <a:p>
            <a:pPr marL="0" indent="0">
              <a:buNone/>
            </a:pPr>
            <a:r>
              <a:rPr lang="zh-CN" altLang="zh-CN" sz="2000" dirty="0"/>
              <a:t>选择单元格主要有三种方法。</a:t>
            </a:r>
          </a:p>
          <a:p>
            <a:pPr marL="0" indent="0">
              <a:buNone/>
            </a:pPr>
            <a:r>
              <a:rPr lang="zh-CN" altLang="en-US" sz="2000" dirty="0"/>
              <a:t>（</a:t>
            </a:r>
            <a:r>
              <a:rPr lang="en-US" altLang="zh-CN" sz="2000" dirty="0"/>
              <a:t>1</a:t>
            </a:r>
            <a:r>
              <a:rPr lang="zh-CN" altLang="en-US" sz="2000" dirty="0"/>
              <a:t>）最简单的方法是直接单击该单元格。被选中的单元格外面有一个黑框，数据编辑栏的编辑框会显示该单元格的名称。</a:t>
            </a:r>
          </a:p>
          <a:p>
            <a:pPr marL="0" indent="0">
              <a:buNone/>
            </a:pPr>
            <a:r>
              <a:rPr lang="zh-CN" altLang="en-US" sz="2000" dirty="0"/>
              <a:t>（</a:t>
            </a:r>
            <a:r>
              <a:rPr lang="en-US" altLang="zh-CN" sz="2000" dirty="0"/>
              <a:t>2</a:t>
            </a:r>
            <a:r>
              <a:rPr lang="zh-CN" altLang="en-US" sz="2000" dirty="0"/>
              <a:t>）单击“开始”选项卡的“编辑”工具组中的“查找和选择”按钮，在下拉菜单中选择“转到”命令，在弹出的“定位”对话框中输入要选择的单元格或单元格区域的名称，如</a:t>
            </a:r>
            <a:r>
              <a:rPr lang="en-US" altLang="zh-CN" sz="2000" dirty="0"/>
              <a:t>A1</a:t>
            </a:r>
            <a:r>
              <a:rPr lang="zh-CN" altLang="en-US" sz="2000" dirty="0"/>
              <a:t>或</a:t>
            </a:r>
            <a:r>
              <a:rPr lang="en-US" altLang="zh-CN" sz="2000" dirty="0"/>
              <a:t>B2:C5</a:t>
            </a:r>
            <a:r>
              <a:rPr lang="zh-CN" altLang="en-US" sz="2000" dirty="0"/>
              <a:t>，单击“确定”按钮即可。</a:t>
            </a:r>
          </a:p>
          <a:p>
            <a:pPr marL="0" indent="0">
              <a:buNone/>
            </a:pPr>
            <a:r>
              <a:rPr lang="zh-CN" altLang="en-US" sz="2000" dirty="0"/>
              <a:t>（</a:t>
            </a:r>
            <a:r>
              <a:rPr lang="en-US" altLang="zh-CN" sz="2000" dirty="0"/>
              <a:t>3</a:t>
            </a:r>
            <a:r>
              <a:rPr lang="zh-CN" altLang="en-US" sz="2000" dirty="0"/>
              <a:t>）在数据编辑栏的名称框中直接输入单元格位置，然后按回车键也可以选中该单元格或单元格区域。</a:t>
            </a:r>
          </a:p>
          <a:p>
            <a:pPr marL="0" indent="0">
              <a:buNone/>
            </a:pPr>
            <a:endParaRPr lang="zh-CN" altLang="en-US" dirty="0"/>
          </a:p>
          <a:p>
            <a:pPr marL="0" indent="0">
              <a:buNone/>
            </a:pPr>
            <a:endParaRPr lang="zh-CN" altLang="en-US" dirty="0"/>
          </a:p>
        </p:txBody>
      </p:sp>
    </p:spTree>
    <p:extLst>
      <p:ext uri="{BB962C8B-B14F-4D97-AF65-F5344CB8AC3E}">
        <p14:creationId xmlns:p14="http://schemas.microsoft.com/office/powerpoint/2010/main" val="3709015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4.2.3</a:t>
            </a:r>
            <a:r>
              <a:rPr lang="zh-CN" altLang="en-US" dirty="0"/>
              <a:t>　选择编辑区</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4" name="内容占位符 3"/>
          <p:cNvSpPr>
            <a:spLocks noGrp="1"/>
          </p:cNvSpPr>
          <p:nvPr>
            <p:ph sz="quarter" idx="10"/>
          </p:nvPr>
        </p:nvSpPr>
        <p:spPr/>
        <p:txBody>
          <a:bodyPr/>
          <a:lstStyle/>
          <a:p>
            <a:pPr marL="0" indent="0">
              <a:buNone/>
            </a:pPr>
            <a:r>
              <a:rPr lang="en-US" altLang="zh-CN" dirty="0"/>
              <a:t>2</a:t>
            </a:r>
            <a:r>
              <a:rPr lang="zh-CN" altLang="zh-CN" dirty="0"/>
              <a:t>．选择单元格区域</a:t>
            </a:r>
          </a:p>
          <a:p>
            <a:pPr marL="0" indent="0">
              <a:buNone/>
            </a:pPr>
            <a:r>
              <a:rPr lang="zh-CN" altLang="zh-CN" sz="2000" dirty="0"/>
              <a:t>单元格区域是指多个单元格，可以是连续的或不连续的，选择的方法有以下几种。</a:t>
            </a:r>
          </a:p>
          <a:p>
            <a:pPr marL="0" indent="0">
              <a:buNone/>
            </a:pPr>
            <a:r>
              <a:rPr lang="zh-CN" altLang="en-US" sz="2000" dirty="0"/>
              <a:t>（</a:t>
            </a:r>
            <a:r>
              <a:rPr lang="en-US" altLang="zh-CN" sz="2000" dirty="0"/>
              <a:t>1</a:t>
            </a:r>
            <a:r>
              <a:rPr lang="zh-CN" altLang="en-US" sz="2000" dirty="0"/>
              <a:t>）鼠标拖动法。这是最简单的方法。当鼠标指针的形状是空心加号时，拖动鼠标指针可以选择一个连续的单元格区域。</a:t>
            </a:r>
          </a:p>
          <a:p>
            <a:pPr marL="0" indent="0">
              <a:buNone/>
            </a:pPr>
            <a:r>
              <a:rPr lang="zh-CN" altLang="en-US" sz="2000" dirty="0"/>
              <a:t>（</a:t>
            </a:r>
            <a:r>
              <a:rPr lang="en-US" altLang="zh-CN" sz="2000" dirty="0"/>
              <a:t>2</a:t>
            </a:r>
            <a:r>
              <a:rPr lang="zh-CN" altLang="en-US" sz="2000" dirty="0"/>
              <a:t>）如上步骤（</a:t>
            </a:r>
            <a:r>
              <a:rPr lang="en-US" altLang="zh-CN" sz="2000" dirty="0"/>
              <a:t>2</a:t>
            </a:r>
            <a:r>
              <a:rPr lang="zh-CN" altLang="en-US" sz="2000" dirty="0"/>
              <a:t>），在弹出的“定位”对话框中输入单元格区域的地址，如</a:t>
            </a:r>
            <a:r>
              <a:rPr lang="en-US" altLang="zh-CN" sz="2000" dirty="0"/>
              <a:t>A1:B5</a:t>
            </a:r>
            <a:r>
              <a:rPr lang="zh-CN" altLang="en-US" sz="2000" dirty="0"/>
              <a:t>。</a:t>
            </a:r>
          </a:p>
          <a:p>
            <a:pPr marL="0" indent="0">
              <a:buNone/>
            </a:pPr>
            <a:r>
              <a:rPr lang="zh-CN" altLang="en-US" sz="2000" dirty="0"/>
              <a:t>（</a:t>
            </a:r>
            <a:r>
              <a:rPr lang="en-US" altLang="zh-CN" sz="2000" dirty="0"/>
              <a:t>3</a:t>
            </a:r>
            <a:r>
              <a:rPr lang="zh-CN" altLang="en-US" sz="2000" dirty="0"/>
              <a:t>）在数据编辑栏的名称框中直接输入单元格区域的地址。</a:t>
            </a:r>
          </a:p>
          <a:p>
            <a:pPr marL="0" indent="0">
              <a:buNone/>
            </a:pPr>
            <a:r>
              <a:rPr lang="zh-CN" altLang="en-US" sz="2000" dirty="0"/>
              <a:t>（</a:t>
            </a:r>
            <a:r>
              <a:rPr lang="en-US" altLang="zh-CN" sz="2000" dirty="0"/>
              <a:t>4</a:t>
            </a:r>
            <a:r>
              <a:rPr lang="zh-CN" altLang="en-US" sz="2000" dirty="0"/>
              <a:t>）要选择不连续单元格区域，首先选择一个单元格，然后按住</a:t>
            </a:r>
            <a:r>
              <a:rPr lang="en-US" altLang="zh-CN" sz="2000" dirty="0"/>
              <a:t>【Ctrl】</a:t>
            </a:r>
            <a:r>
              <a:rPr lang="zh-CN" altLang="en-US" sz="2000" dirty="0"/>
              <a:t>键，单击选择其他的单元格。要选择连续单元格区域，首先选择一个单元格，然后按住</a:t>
            </a:r>
            <a:r>
              <a:rPr lang="en-US" altLang="zh-CN" sz="2000" dirty="0"/>
              <a:t>【Shift】</a:t>
            </a:r>
            <a:r>
              <a:rPr lang="zh-CN" altLang="en-US" sz="2000" dirty="0"/>
              <a:t>键，单击单元格区域斜对角的最后一个单元格即可。</a:t>
            </a:r>
          </a:p>
          <a:p>
            <a:pPr marL="0" indent="0">
              <a:buNone/>
            </a:pPr>
            <a:endParaRPr lang="zh-CN" altLang="en-US" sz="2000" dirty="0"/>
          </a:p>
          <a:p>
            <a:pPr marL="0" indent="0">
              <a:buNone/>
            </a:pPr>
            <a:endParaRPr lang="zh-CN" altLang="en-US" sz="2000" dirty="0"/>
          </a:p>
        </p:txBody>
      </p:sp>
    </p:spTree>
    <p:extLst>
      <p:ext uri="{BB962C8B-B14F-4D97-AF65-F5344CB8AC3E}">
        <p14:creationId xmlns:p14="http://schemas.microsoft.com/office/powerpoint/2010/main" val="2962067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内容占位符 2"/>
          <p:cNvSpPr>
            <a:spLocks noGrp="1"/>
          </p:cNvSpPr>
          <p:nvPr>
            <p:ph sz="quarter" idx="10"/>
          </p:nvPr>
        </p:nvSpPr>
        <p:spPr/>
        <p:txBody>
          <a:bodyPr/>
          <a:lstStyle/>
          <a:p>
            <a:pPr marL="182563" lvl="2" indent="960438">
              <a:buNone/>
            </a:pPr>
            <a:endParaRPr lang="en-US" altLang="zh-CN" dirty="0"/>
          </a:p>
          <a:p>
            <a:pPr marL="182563" lvl="2" indent="960438">
              <a:lnSpc>
                <a:spcPct val="150000"/>
              </a:lnSpc>
              <a:buNone/>
            </a:pPr>
            <a:r>
              <a:rPr lang="en-US" altLang="zh-CN" dirty="0"/>
              <a:t>Excel</a:t>
            </a:r>
            <a:r>
              <a:rPr lang="zh-CN" altLang="en-US" dirty="0"/>
              <a:t>软件是</a:t>
            </a:r>
            <a:r>
              <a:rPr lang="en-US" altLang="zh-CN" dirty="0"/>
              <a:t>Microsoft Office</a:t>
            </a:r>
            <a:r>
              <a:rPr lang="zh-CN" altLang="en-US" dirty="0"/>
              <a:t>中常用的组件，能够帮助用户方便地建立、编辑和管理各种类型的电子表格，自动处理数据，产生和输出与原始数据链接的各种类型的图表；同时可以进行各种统计分析和辅助决策操作，被广泛地应用于管理、统计、财经、金融等众多领域。</a:t>
            </a:r>
          </a:p>
        </p:txBody>
      </p:sp>
      <p:sp>
        <p:nvSpPr>
          <p:cNvPr id="2" name="文本占位符 1"/>
          <p:cNvSpPr>
            <a:spLocks noGrp="1"/>
          </p:cNvSpPr>
          <p:nvPr>
            <p:ph type="body" sz="quarter" idx="11"/>
          </p:nvPr>
        </p:nvSpPr>
        <p:spPr>
          <a:xfrm>
            <a:off x="517736" y="699542"/>
            <a:ext cx="5350408" cy="431800"/>
          </a:xfrm>
        </p:spPr>
        <p:txBody>
          <a:bodyPr/>
          <a:lstStyle/>
          <a:p>
            <a:r>
              <a:rPr lang="en-US" altLang="zh-CN" dirty="0"/>
              <a:t>Excel 2016——</a:t>
            </a:r>
            <a:r>
              <a:rPr lang="zh-CN" altLang="en-US" dirty="0"/>
              <a:t>电子表格处理软件</a:t>
            </a:r>
          </a:p>
          <a:p>
            <a:endParaRPr lang="zh-CN" altLang="en-US" dirty="0"/>
          </a:p>
        </p:txBody>
      </p:sp>
      <p:sp>
        <p:nvSpPr>
          <p:cNvPr id="3" name="文本占位符 2"/>
          <p:cNvSpPr>
            <a:spLocks noGrp="1"/>
          </p:cNvSpPr>
          <p:nvPr>
            <p:ph type="body" sz="quarter" idx="12"/>
          </p:nvPr>
        </p:nvSpPr>
        <p:spPr/>
        <p:txBody>
          <a:bodyPr/>
          <a:lstStyle/>
          <a:p>
            <a:r>
              <a:rPr lang="en-US" altLang="zh-CN" dirty="0"/>
              <a:t>4.1</a:t>
            </a:r>
            <a:r>
              <a:rPr lang="zh-CN" altLang="zh-CN" dirty="0"/>
              <a:t>　</a:t>
            </a:r>
            <a:r>
              <a:rPr lang="en-US" altLang="zh-CN" dirty="0"/>
              <a:t>Excel 2016</a:t>
            </a:r>
            <a:r>
              <a:rPr lang="zh-CN" altLang="zh-CN" dirty="0"/>
              <a:t>的概述</a:t>
            </a:r>
            <a:endParaRPr lang="zh-CN" altLang="en-US" dirty="0"/>
          </a:p>
        </p:txBody>
      </p:sp>
    </p:spTree>
    <p:extLst>
      <p:ext uri="{BB962C8B-B14F-4D97-AF65-F5344CB8AC3E}">
        <p14:creationId xmlns:p14="http://schemas.microsoft.com/office/powerpoint/2010/main" val="32771228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4.2.3</a:t>
            </a:r>
            <a:r>
              <a:rPr lang="zh-CN" altLang="en-US" dirty="0"/>
              <a:t>　选择编辑区</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4" name="内容占位符 3"/>
          <p:cNvSpPr>
            <a:spLocks noGrp="1"/>
          </p:cNvSpPr>
          <p:nvPr>
            <p:ph sz="quarter" idx="10"/>
          </p:nvPr>
        </p:nvSpPr>
        <p:spPr/>
        <p:txBody>
          <a:bodyPr/>
          <a:lstStyle/>
          <a:p>
            <a:pPr marL="0" indent="0">
              <a:buNone/>
            </a:pPr>
            <a:r>
              <a:rPr lang="en-US" altLang="zh-CN" dirty="0"/>
              <a:t>3</a:t>
            </a:r>
            <a:r>
              <a:rPr lang="zh-CN" altLang="zh-CN" dirty="0"/>
              <a:t>．选择整行或整列</a:t>
            </a:r>
          </a:p>
          <a:p>
            <a:pPr marL="0" indent="0">
              <a:buNone/>
            </a:pPr>
            <a:r>
              <a:rPr lang="zh-CN" altLang="en-US" dirty="0"/>
              <a:t>       在行标题或列标题上直接单击，即可选中该行或该列。在行标题或列标题上拖动鼠标指针，可以选择多行或多列。结合</a:t>
            </a:r>
            <a:r>
              <a:rPr lang="en-US" altLang="zh-CN" dirty="0"/>
              <a:t>【Ctrl】</a:t>
            </a:r>
            <a:r>
              <a:rPr lang="zh-CN" altLang="en-US" dirty="0"/>
              <a:t>键或</a:t>
            </a:r>
            <a:r>
              <a:rPr lang="en-US" altLang="zh-CN" dirty="0"/>
              <a:t>【Shift】</a:t>
            </a:r>
            <a:r>
              <a:rPr lang="zh-CN" altLang="en-US" dirty="0"/>
              <a:t>键可以选择不连续或连续的多行或多列。</a:t>
            </a:r>
          </a:p>
        </p:txBody>
      </p:sp>
    </p:spTree>
    <p:extLst>
      <p:ext uri="{BB962C8B-B14F-4D97-AF65-F5344CB8AC3E}">
        <p14:creationId xmlns:p14="http://schemas.microsoft.com/office/powerpoint/2010/main" val="1487110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4.2.3</a:t>
            </a:r>
            <a:r>
              <a:rPr lang="zh-CN" altLang="en-US" dirty="0"/>
              <a:t>　选择编辑区</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4" name="内容占位符 3"/>
          <p:cNvSpPr>
            <a:spLocks noGrp="1"/>
          </p:cNvSpPr>
          <p:nvPr>
            <p:ph sz="quarter" idx="10"/>
          </p:nvPr>
        </p:nvSpPr>
        <p:spPr/>
        <p:txBody>
          <a:bodyPr/>
          <a:lstStyle/>
          <a:p>
            <a:pPr marL="0" indent="0">
              <a:buNone/>
            </a:pPr>
            <a:r>
              <a:rPr lang="en-US" altLang="zh-CN" sz="2200" dirty="0"/>
              <a:t>4</a:t>
            </a:r>
            <a:r>
              <a:rPr lang="zh-CN" altLang="zh-CN" sz="2200" dirty="0"/>
              <a:t>．选择整个工作表</a:t>
            </a:r>
          </a:p>
          <a:p>
            <a:pPr marL="0" indent="0">
              <a:buNone/>
            </a:pPr>
            <a:r>
              <a:rPr lang="zh-CN" altLang="zh-CN" sz="2200" dirty="0"/>
              <a:t>【</a:t>
            </a:r>
            <a:r>
              <a:rPr lang="en-US" altLang="zh-CN" sz="2200" dirty="0" err="1"/>
              <a:t>Ctrl+A</a:t>
            </a:r>
            <a:r>
              <a:rPr lang="zh-CN" altLang="zh-CN" sz="2200" dirty="0"/>
              <a:t>】组合键实现全选。但最常用的方法是单击行标题和列标题交叉处的“全选”按钮，快速地选择整个工作表。</a:t>
            </a:r>
          </a:p>
          <a:p>
            <a:pPr marL="0" indent="0">
              <a:buNone/>
            </a:pPr>
            <a:r>
              <a:rPr lang="zh-CN" altLang="zh-CN" sz="2200" dirty="0"/>
              <a:t>（</a:t>
            </a:r>
            <a:r>
              <a:rPr lang="en-US" altLang="zh-CN" sz="2200" dirty="0"/>
              <a:t>1</a:t>
            </a:r>
            <a:r>
              <a:rPr lang="zh-CN" altLang="zh-CN" sz="2200" dirty="0"/>
              <a:t>）先选定某个工作表，然后按住【</a:t>
            </a:r>
            <a:r>
              <a:rPr lang="en-US" altLang="zh-CN" sz="2200" dirty="0"/>
              <a:t>Ctrl</a:t>
            </a:r>
            <a:r>
              <a:rPr lang="zh-CN" altLang="zh-CN" sz="2200" dirty="0"/>
              <a:t>】键，再分别单击其他工作表的标签。</a:t>
            </a:r>
          </a:p>
          <a:p>
            <a:pPr marL="0" indent="0">
              <a:buNone/>
            </a:pPr>
            <a:r>
              <a:rPr lang="zh-CN" altLang="zh-CN" sz="2200" dirty="0"/>
              <a:t>（</a:t>
            </a:r>
            <a:r>
              <a:rPr lang="en-US" altLang="zh-CN" sz="2200" dirty="0"/>
              <a:t>2</a:t>
            </a:r>
            <a:r>
              <a:rPr lang="zh-CN" altLang="zh-CN" sz="2200" dirty="0"/>
              <a:t>）先选定某个工作表，然后按住【</a:t>
            </a:r>
            <a:r>
              <a:rPr lang="en-US" altLang="zh-CN" sz="2200" dirty="0"/>
              <a:t>Shift</a:t>
            </a:r>
            <a:r>
              <a:rPr lang="zh-CN" altLang="zh-CN" sz="2200" dirty="0"/>
              <a:t>】键不放，再单击另一个工作表标签，这样，这两个工作表之间的所有工作表将被选中</a:t>
            </a:r>
            <a:endParaRPr lang="zh-CN" altLang="en-US" sz="2200" dirty="0"/>
          </a:p>
        </p:txBody>
      </p:sp>
    </p:spTree>
    <p:extLst>
      <p:ext uri="{BB962C8B-B14F-4D97-AF65-F5344CB8AC3E}">
        <p14:creationId xmlns:p14="http://schemas.microsoft.com/office/powerpoint/2010/main" val="16081604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4.2.3</a:t>
            </a:r>
            <a:r>
              <a:rPr lang="zh-CN" altLang="en-US" dirty="0"/>
              <a:t>　选择编辑区</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4" name="内容占位符 3"/>
          <p:cNvSpPr>
            <a:spLocks noGrp="1"/>
          </p:cNvSpPr>
          <p:nvPr>
            <p:ph sz="quarter" idx="10"/>
          </p:nvPr>
        </p:nvSpPr>
        <p:spPr/>
        <p:txBody>
          <a:bodyPr/>
          <a:lstStyle/>
          <a:p>
            <a:pPr marL="0" indent="0">
              <a:buNone/>
            </a:pPr>
            <a:r>
              <a:rPr lang="en-US" altLang="zh-CN" sz="2200" dirty="0"/>
              <a:t>4</a:t>
            </a:r>
            <a:r>
              <a:rPr lang="zh-CN" altLang="zh-CN" sz="2200" dirty="0"/>
              <a:t>．选择整个工作表</a:t>
            </a:r>
          </a:p>
          <a:p>
            <a:pPr marL="0" indent="0">
              <a:buNone/>
            </a:pPr>
            <a:r>
              <a:rPr lang="zh-CN" altLang="zh-CN" sz="2200" dirty="0"/>
              <a:t>（</a:t>
            </a:r>
            <a:r>
              <a:rPr lang="en-US" altLang="zh-CN" sz="2200" dirty="0"/>
              <a:t>3</a:t>
            </a:r>
            <a:r>
              <a:rPr lang="zh-CN" altLang="zh-CN" sz="2200" dirty="0"/>
              <a:t>）在任一工作表标签处右击，然后从快捷菜单中选择“选定全部工作表”命令，则工作簿中的所有工作表被选中。</a:t>
            </a:r>
          </a:p>
          <a:p>
            <a:pPr marL="0" indent="0">
              <a:buNone/>
            </a:pPr>
            <a:endParaRPr lang="en-US" altLang="zh-CN" sz="2200" dirty="0"/>
          </a:p>
          <a:p>
            <a:pPr marL="0" indent="0">
              <a:buNone/>
            </a:pPr>
            <a:r>
              <a:rPr lang="en-US" altLang="zh-CN" sz="2200" dirty="0"/>
              <a:t>       </a:t>
            </a:r>
            <a:r>
              <a:rPr lang="zh-CN" altLang="zh-CN" sz="2200" dirty="0"/>
              <a:t>多个工作表被选定后，单击另外未被选定的工作表标签，将取消对多个工作表的选定；如果所有工作表被选定，则单击任一工作表标签都会取消对所有工作表的选定。</a:t>
            </a:r>
          </a:p>
          <a:p>
            <a:pPr marL="0" indent="0">
              <a:buNone/>
            </a:pPr>
            <a:endParaRPr lang="zh-CN" altLang="en-US" sz="2200" dirty="0"/>
          </a:p>
        </p:txBody>
      </p:sp>
    </p:spTree>
    <p:extLst>
      <p:ext uri="{BB962C8B-B14F-4D97-AF65-F5344CB8AC3E}">
        <p14:creationId xmlns:p14="http://schemas.microsoft.com/office/powerpoint/2010/main" val="2883282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4.2.4</a:t>
            </a:r>
            <a:r>
              <a:rPr lang="zh-CN" altLang="zh-CN" dirty="0"/>
              <a:t>　编辑单元格</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5" name="内容占位符 2"/>
          <p:cNvSpPr>
            <a:spLocks noGrp="1"/>
          </p:cNvSpPr>
          <p:nvPr>
            <p:ph sz="quarter" idx="10"/>
          </p:nvPr>
        </p:nvSpPr>
        <p:spPr>
          <a:xfrm>
            <a:off x="505074" y="1131590"/>
            <a:ext cx="8459414" cy="390525"/>
          </a:xfrm>
        </p:spPr>
        <p:txBody>
          <a:bodyPr/>
          <a:lstStyle/>
          <a:p>
            <a:pPr marL="0" indent="0">
              <a:buNone/>
            </a:pPr>
            <a:r>
              <a:rPr lang="en-US" altLang="zh-CN" sz="2400" dirty="0"/>
              <a:t>1</a:t>
            </a:r>
            <a:r>
              <a:rPr lang="zh-CN" altLang="zh-CN" sz="2400" dirty="0"/>
              <a:t>．插入单元格</a:t>
            </a:r>
          </a:p>
          <a:p>
            <a:pPr marL="0" indent="0">
              <a:buNone/>
            </a:pPr>
            <a:r>
              <a:rPr lang="zh-CN" altLang="zh-CN" sz="2400" dirty="0"/>
              <a:t>指向某一单元格，单击鼠标右键，在弹出的快捷菜单中选择“插入</a:t>
            </a:r>
            <a:r>
              <a:rPr lang="en-US" altLang="zh-CN" sz="2400" dirty="0"/>
              <a:t>…</a:t>
            </a:r>
            <a:r>
              <a:rPr lang="zh-CN" altLang="zh-CN" sz="2400" dirty="0"/>
              <a:t>”选项，弹出“插入”对话框，如图所示。</a:t>
            </a:r>
          </a:p>
        </p:txBody>
      </p:sp>
      <p:pic>
        <p:nvPicPr>
          <p:cNvPr id="1026" name="图片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2499742"/>
            <a:ext cx="2088232" cy="27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07043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4.2.4</a:t>
            </a:r>
            <a:r>
              <a:rPr lang="zh-CN" altLang="zh-CN" dirty="0"/>
              <a:t>　编辑单元格</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4" name="内容占位符 3"/>
          <p:cNvSpPr>
            <a:spLocks noGrp="1"/>
          </p:cNvSpPr>
          <p:nvPr>
            <p:ph sz="quarter" idx="10"/>
          </p:nvPr>
        </p:nvSpPr>
        <p:spPr/>
        <p:txBody>
          <a:bodyPr/>
          <a:lstStyle/>
          <a:p>
            <a:pPr marL="0" indent="0">
              <a:buNone/>
            </a:pPr>
            <a:r>
              <a:rPr lang="en-US" altLang="zh-CN" sz="2000" dirty="0"/>
              <a:t>2</a:t>
            </a:r>
            <a:r>
              <a:rPr lang="zh-CN" altLang="zh-CN" sz="2000" dirty="0"/>
              <a:t>．调整单元格的行高和列宽</a:t>
            </a:r>
          </a:p>
          <a:p>
            <a:pPr marL="0" indent="0">
              <a:buNone/>
            </a:pPr>
            <a:r>
              <a:rPr lang="zh-CN" altLang="zh-CN" sz="2000" dirty="0"/>
              <a:t>（</a:t>
            </a:r>
            <a:r>
              <a:rPr lang="en-US" altLang="zh-CN" sz="2000" dirty="0"/>
              <a:t>1</a:t>
            </a:r>
            <a:r>
              <a:rPr lang="zh-CN" altLang="zh-CN" sz="2000" dirty="0"/>
              <a:t>）最简单的方法是直接用鼠标拖动行标题或列标题的边界，当鼠标处在边界位置时，鼠标变成一个双向箭头，此时按住鼠标左键拖动即可改变行的高度或列的宽度。</a:t>
            </a:r>
            <a:endParaRPr lang="en-US" altLang="zh-CN" sz="2000" dirty="0"/>
          </a:p>
          <a:p>
            <a:pPr marL="0" indent="0">
              <a:buNone/>
            </a:pPr>
            <a:r>
              <a:rPr lang="zh-CN" altLang="zh-CN" sz="2000" dirty="0"/>
              <a:t>（</a:t>
            </a:r>
            <a:r>
              <a:rPr lang="en-US" altLang="zh-CN" sz="2000" dirty="0"/>
              <a:t>2</a:t>
            </a:r>
            <a:r>
              <a:rPr lang="zh-CN" altLang="zh-CN" sz="2000" dirty="0"/>
              <a:t>）首先选择需要调整的行或列，然后选择“开始”选项卡“单元格”工具组的“格式”命令，再从下拉列表框中选择“行高”命令或“列宽”命令</a:t>
            </a:r>
            <a:r>
              <a:rPr lang="en-US" altLang="zh-CN" sz="2000" dirty="0"/>
              <a:t>.</a:t>
            </a:r>
          </a:p>
          <a:p>
            <a:pPr marL="0" indent="0">
              <a:buNone/>
            </a:pPr>
            <a:r>
              <a:rPr lang="zh-CN" altLang="zh-CN" sz="2000" dirty="0"/>
              <a:t>（</a:t>
            </a:r>
            <a:r>
              <a:rPr lang="en-US" altLang="zh-CN" sz="2000" dirty="0"/>
              <a:t>3</a:t>
            </a:r>
            <a:r>
              <a:rPr lang="zh-CN" altLang="zh-CN" sz="2000" dirty="0"/>
              <a:t>）在选定的整行或整列上右击，在弹出的快捷菜单中选择“行高”或“列宽”命令，同样会弹出“行高”对话框或“列宽”对话框，输入合适的值确定即可。</a:t>
            </a:r>
          </a:p>
          <a:p>
            <a:pPr marL="0" indent="0">
              <a:buNone/>
            </a:pPr>
            <a:endParaRPr lang="zh-CN" altLang="en-US" sz="2000" dirty="0"/>
          </a:p>
        </p:txBody>
      </p:sp>
    </p:spTree>
    <p:extLst>
      <p:ext uri="{BB962C8B-B14F-4D97-AF65-F5344CB8AC3E}">
        <p14:creationId xmlns:p14="http://schemas.microsoft.com/office/powerpoint/2010/main" val="24343984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4.2.4</a:t>
            </a:r>
            <a:r>
              <a:rPr lang="zh-CN" altLang="zh-CN" dirty="0"/>
              <a:t>　编辑单元格</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4" name="内容占位符 3"/>
          <p:cNvSpPr>
            <a:spLocks noGrp="1"/>
          </p:cNvSpPr>
          <p:nvPr>
            <p:ph sz="quarter" idx="10"/>
          </p:nvPr>
        </p:nvSpPr>
        <p:spPr/>
        <p:txBody>
          <a:bodyPr/>
          <a:lstStyle/>
          <a:p>
            <a:pPr marL="0" indent="0">
              <a:buNone/>
            </a:pPr>
            <a:r>
              <a:rPr lang="en-US" altLang="zh-CN" sz="2000" dirty="0"/>
              <a:t>3</a:t>
            </a:r>
            <a:r>
              <a:rPr lang="zh-CN" altLang="zh-CN" sz="2000" dirty="0"/>
              <a:t>．移动和复制单元格</a:t>
            </a:r>
          </a:p>
          <a:p>
            <a:pPr marL="0" indent="0">
              <a:buNone/>
            </a:pPr>
            <a:r>
              <a:rPr lang="zh-CN" altLang="zh-CN" sz="2000" dirty="0"/>
              <a:t>单元格的复制与移动同</a:t>
            </a:r>
            <a:r>
              <a:rPr lang="en-US" altLang="zh-CN" sz="2000" dirty="0"/>
              <a:t>Word</a:t>
            </a:r>
            <a:r>
              <a:rPr lang="zh-CN" altLang="zh-CN" sz="2000" dirty="0"/>
              <a:t>中文本的复制与移动操作方法类似，都有菜单方法、快捷菜单方法、鼠标拖动法和快捷键方法，单元格的移动和复制可以在一个工作表中进行，也可以在不同的工作表或工作簿之间进行。</a:t>
            </a:r>
          </a:p>
          <a:p>
            <a:pPr marL="0" indent="0">
              <a:buNone/>
            </a:pPr>
            <a:endParaRPr lang="zh-CN" altLang="en-US" sz="2000" dirty="0"/>
          </a:p>
        </p:txBody>
      </p:sp>
    </p:spTree>
    <p:extLst>
      <p:ext uri="{BB962C8B-B14F-4D97-AF65-F5344CB8AC3E}">
        <p14:creationId xmlns:p14="http://schemas.microsoft.com/office/powerpoint/2010/main" val="37073992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4.2.4</a:t>
            </a:r>
            <a:r>
              <a:rPr lang="zh-CN" altLang="zh-CN" dirty="0"/>
              <a:t>　编辑单元格</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4" name="内容占位符 3"/>
          <p:cNvSpPr>
            <a:spLocks noGrp="1"/>
          </p:cNvSpPr>
          <p:nvPr>
            <p:ph sz="quarter" idx="10"/>
          </p:nvPr>
        </p:nvSpPr>
        <p:spPr/>
        <p:txBody>
          <a:bodyPr/>
          <a:lstStyle/>
          <a:p>
            <a:pPr marL="0" indent="0">
              <a:buNone/>
            </a:pPr>
            <a:r>
              <a:rPr lang="en-US" altLang="zh-CN" sz="2000" dirty="0"/>
              <a:t>3</a:t>
            </a:r>
            <a:r>
              <a:rPr lang="zh-CN" altLang="zh-CN" sz="2000" dirty="0"/>
              <a:t>．移动和复制单元格</a:t>
            </a:r>
          </a:p>
          <a:p>
            <a:pPr marL="0" indent="0">
              <a:buNone/>
            </a:pPr>
            <a:r>
              <a:rPr lang="zh-CN" altLang="zh-CN" sz="2000" dirty="0"/>
              <a:t>选择“开始”选项卡“剪贴板”工作组的“粘贴”命令，可以复制整个单元格内容，包括公式、数值、批注和单元格格式等。用户也可以有选择地进行粘贴。选择“粘贴”命令，再从下拉列表框中选择“选择性粘贴”，打开“选择性粘贴”对话框，如图所示。</a:t>
            </a:r>
          </a:p>
          <a:p>
            <a:pPr marL="0" indent="0">
              <a:buNone/>
            </a:pPr>
            <a:endParaRPr lang="zh-CN" altLang="en-US" sz="2000" dirty="0"/>
          </a:p>
        </p:txBody>
      </p:sp>
      <p:pic>
        <p:nvPicPr>
          <p:cNvPr id="2050" name="图片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2919958"/>
            <a:ext cx="1800200" cy="220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72914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4.2.4</a:t>
            </a:r>
            <a:r>
              <a:rPr lang="zh-CN" altLang="zh-CN" dirty="0"/>
              <a:t>　编辑单元格</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5" name="内容占位符 2"/>
          <p:cNvSpPr>
            <a:spLocks noGrp="1"/>
          </p:cNvSpPr>
          <p:nvPr>
            <p:ph sz="quarter" idx="10"/>
          </p:nvPr>
        </p:nvSpPr>
        <p:spPr>
          <a:xfrm>
            <a:off x="505074" y="1131590"/>
            <a:ext cx="8459414" cy="390525"/>
          </a:xfrm>
        </p:spPr>
        <p:txBody>
          <a:bodyPr/>
          <a:lstStyle/>
          <a:p>
            <a:pPr marL="0" indent="0">
              <a:buNone/>
            </a:pPr>
            <a:r>
              <a:rPr lang="zh-CN" altLang="zh-CN" dirty="0"/>
              <a:t>在“选择性粘贴”对话框中，用户可以选择粘贴的内容，可以是“数值”，也可以是“公式”或“数字格式”，或进行表格的转置，如图所示。</a:t>
            </a:r>
          </a:p>
          <a:p>
            <a:pPr marL="0" indent="0">
              <a:buNone/>
            </a:pPr>
            <a:endParaRPr lang="zh-CN" altLang="en-US" dirty="0"/>
          </a:p>
        </p:txBody>
      </p:sp>
      <p:pic>
        <p:nvPicPr>
          <p:cNvPr id="6" name="Picture 2" descr="../../AppData/Roaming/Tencent/Users/380869815/QQ/WinTemp/RichOle/YN33D~%5bVCVQQ3KU%25CCR0JQ6.pn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905000" y="2427734"/>
            <a:ext cx="592455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80767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4.2.4</a:t>
            </a:r>
            <a:r>
              <a:rPr lang="zh-CN" altLang="zh-CN" dirty="0"/>
              <a:t>　编辑单元格</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6" name="内容占位符 2"/>
          <p:cNvSpPr>
            <a:spLocks noGrp="1"/>
          </p:cNvSpPr>
          <p:nvPr>
            <p:ph sz="quarter" idx="10"/>
          </p:nvPr>
        </p:nvSpPr>
        <p:spPr>
          <a:xfrm>
            <a:off x="505074" y="1131590"/>
            <a:ext cx="8459414" cy="390525"/>
          </a:xfrm>
        </p:spPr>
        <p:txBody>
          <a:bodyPr/>
          <a:lstStyle/>
          <a:p>
            <a:pPr marL="0" indent="0">
              <a:buNone/>
            </a:pPr>
            <a:r>
              <a:rPr lang="en-US" altLang="zh-CN" dirty="0"/>
              <a:t>4</a:t>
            </a:r>
            <a:r>
              <a:rPr lang="zh-CN" altLang="zh-CN" dirty="0"/>
              <a:t>．删除或清除单元格数据</a:t>
            </a:r>
          </a:p>
          <a:p>
            <a:pPr marL="0" indent="0">
              <a:buNone/>
            </a:pPr>
            <a:r>
              <a:rPr lang="zh-CN" altLang="zh-CN" sz="2400" dirty="0"/>
              <a:t>在编辑过程中，如果要删除单元格数据，首先选择需要删除内容的单元格区域，然后按【</a:t>
            </a:r>
            <a:r>
              <a:rPr lang="en-US" altLang="zh-CN" sz="2400" dirty="0"/>
              <a:t>Del</a:t>
            </a:r>
            <a:r>
              <a:rPr lang="zh-CN" altLang="zh-CN" sz="2400" dirty="0"/>
              <a:t>】键或选择“开始”选项卡“编辑”工作组的“清除”命令，如图所示，再从下拉列表框中选择“全部清除”，都可以清除单元格中的所有内容。如果只想清除格式、内容或批注等，可以在下拉列表中选择，实现有目的的清除。 </a:t>
            </a:r>
            <a:endParaRPr lang="en-US" altLang="zh-CN" sz="2400" dirty="0"/>
          </a:p>
          <a:p>
            <a:pPr marL="0" indent="0">
              <a:buNone/>
            </a:pPr>
            <a:endParaRPr lang="zh-CN" altLang="en-US" dirty="0"/>
          </a:p>
        </p:txBody>
      </p:sp>
      <p:pic>
        <p:nvPicPr>
          <p:cNvPr id="7" name="Picture 3" descr="../../AppData/Roaming/Tencent/Users/380869815/QQ/WinTemp/RichOle/~7R4X3OFH7T480A9Z047I6K.png"/>
          <p:cNvPicPr>
            <a:picLocks noChangeAspect="1" noChangeArrowheads="1"/>
          </p:cNvPicPr>
          <p:nvPr/>
        </p:nvPicPr>
        <p:blipFill>
          <a:blip r:embed="rId2" r:link="rId3">
            <a:extLst>
              <a:ext uri="{28A0092B-C50C-407E-A947-70E740481C1C}">
                <a14:useLocalDpi xmlns:a14="http://schemas.microsoft.com/office/drawing/2010/main" val="0"/>
              </a:ext>
            </a:extLst>
          </a:blip>
          <a:srcRect b="4878"/>
          <a:stretch>
            <a:fillRect/>
          </a:stretch>
        </p:blipFill>
        <p:spPr bwMode="auto">
          <a:xfrm>
            <a:off x="2987824" y="3651870"/>
            <a:ext cx="2193925" cy="95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图片 1"/>
          <p:cNvPicPr>
            <a:picLocks noChangeAspect="1" noChangeArrowheads="1"/>
          </p:cNvPicPr>
          <p:nvPr/>
        </p:nvPicPr>
        <p:blipFill>
          <a:blip r:embed="rId4">
            <a:extLst>
              <a:ext uri="{28A0092B-C50C-407E-A947-70E740481C1C}">
                <a14:useLocalDpi xmlns:a14="http://schemas.microsoft.com/office/drawing/2010/main" val="0"/>
              </a:ext>
            </a:extLst>
          </a:blip>
          <a:srcRect l="75700" t="5592" r="17007" b="72926"/>
          <a:stretch>
            <a:fillRect/>
          </a:stretch>
        </p:blipFill>
        <p:spPr bwMode="auto">
          <a:xfrm>
            <a:off x="5868144" y="3477462"/>
            <a:ext cx="1008112" cy="166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24470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4.2.4</a:t>
            </a:r>
            <a:r>
              <a:rPr lang="zh-CN" altLang="zh-CN" dirty="0"/>
              <a:t>　编辑单元格</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5" name="内容占位符 2"/>
          <p:cNvSpPr>
            <a:spLocks noGrp="1"/>
          </p:cNvSpPr>
          <p:nvPr>
            <p:ph sz="quarter" idx="10"/>
          </p:nvPr>
        </p:nvSpPr>
        <p:spPr>
          <a:xfrm>
            <a:off x="505074" y="1131590"/>
            <a:ext cx="8459414" cy="390525"/>
          </a:xfrm>
        </p:spPr>
        <p:txBody>
          <a:bodyPr/>
          <a:lstStyle/>
          <a:p>
            <a:pPr marL="0" indent="0">
              <a:buNone/>
            </a:pPr>
            <a:r>
              <a:rPr lang="en-US" altLang="zh-CN" dirty="0"/>
              <a:t>5</a:t>
            </a:r>
            <a:r>
              <a:rPr lang="zh-CN" altLang="zh-CN" dirty="0"/>
              <a:t>．设置单元格格式</a:t>
            </a:r>
          </a:p>
          <a:p>
            <a:pPr marL="0" indent="0">
              <a:buNone/>
            </a:pPr>
            <a:r>
              <a:rPr lang="zh-CN" altLang="zh-CN" dirty="0"/>
              <a:t>单元格格式包括数字类型、对齐样式、字体样式、边框样式、单元格底纹和单元格保护。设置单元格格式的操作步骤如下。</a:t>
            </a:r>
            <a:endParaRPr lang="en-US" altLang="zh-CN" dirty="0"/>
          </a:p>
          <a:p>
            <a:pPr marL="0" indent="0">
              <a:buNone/>
            </a:pPr>
            <a:r>
              <a:rPr lang="zh-CN" altLang="zh-CN" sz="2000" dirty="0"/>
              <a:t>（</a:t>
            </a:r>
            <a:r>
              <a:rPr lang="en-US" altLang="zh-CN" sz="2000" dirty="0"/>
              <a:t>1</a:t>
            </a:r>
            <a:r>
              <a:rPr lang="zh-CN" altLang="zh-CN" sz="2000" dirty="0"/>
              <a:t>）选中需要进行格式设置的单元格或单元格区域。</a:t>
            </a:r>
          </a:p>
          <a:p>
            <a:pPr marL="0" indent="0">
              <a:buNone/>
            </a:pPr>
            <a:r>
              <a:rPr lang="zh-CN" altLang="zh-CN" sz="2000" dirty="0"/>
              <a:t>（</a:t>
            </a:r>
            <a:r>
              <a:rPr lang="en-US" altLang="zh-CN" sz="2000" dirty="0"/>
              <a:t>2</a:t>
            </a:r>
            <a:r>
              <a:rPr lang="zh-CN" altLang="zh-CN" sz="2000" dirty="0"/>
              <a:t>）选择“开始”选项卡“单元格”工具组的“格式”命令，再从下拉列表框中选择“设置单元格格式”，打开“设置单元格格式”对话框。</a:t>
            </a:r>
          </a:p>
          <a:p>
            <a:pPr marL="0" indent="0">
              <a:buNone/>
            </a:pPr>
            <a:r>
              <a:rPr lang="zh-CN" altLang="zh-CN" sz="2000" dirty="0"/>
              <a:t>（</a:t>
            </a:r>
            <a:r>
              <a:rPr lang="en-US" altLang="zh-CN" sz="2000" dirty="0"/>
              <a:t>3</a:t>
            </a:r>
            <a:r>
              <a:rPr lang="zh-CN" altLang="zh-CN" sz="2000" dirty="0"/>
              <a:t>）在“设置单元格格式”对话框中有</a:t>
            </a:r>
            <a:r>
              <a:rPr lang="en-US" altLang="zh-CN" sz="2000" dirty="0"/>
              <a:t>6</a:t>
            </a:r>
            <a:r>
              <a:rPr lang="zh-CN" altLang="zh-CN" sz="2000" dirty="0"/>
              <a:t>个选项卡，分别是“数字”选项卡、“对齐”选项卡、“字体”选项卡、“边框”选项卡、“填充”选项卡和“保护”选项卡。</a:t>
            </a:r>
          </a:p>
          <a:p>
            <a:pPr marL="0" indent="0">
              <a:buNone/>
            </a:pPr>
            <a:endParaRPr lang="zh-CN" altLang="en-US" dirty="0"/>
          </a:p>
          <a:p>
            <a:pPr marL="0" indent="0">
              <a:buNone/>
            </a:pPr>
            <a:endParaRPr lang="zh-CN" altLang="en-US" dirty="0"/>
          </a:p>
        </p:txBody>
      </p:sp>
    </p:spTree>
    <p:extLst>
      <p:ext uri="{BB962C8B-B14F-4D97-AF65-F5344CB8AC3E}">
        <p14:creationId xmlns:p14="http://schemas.microsoft.com/office/powerpoint/2010/main" val="2451205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en-US" altLang="zh-CN" dirty="0"/>
              <a:t>4.1.1</a:t>
            </a:r>
            <a:r>
              <a:rPr lang="zh-CN" altLang="zh-CN" dirty="0"/>
              <a:t>　</a:t>
            </a:r>
            <a:r>
              <a:rPr lang="en-US" altLang="zh-CN" dirty="0"/>
              <a:t>Excel 2016</a:t>
            </a:r>
            <a:r>
              <a:rPr lang="zh-CN" altLang="zh-CN" dirty="0"/>
              <a:t>窗口界面</a:t>
            </a:r>
            <a:endParaRPr lang="en-US" altLang="zh-CN" dirty="0"/>
          </a:p>
          <a:p>
            <a:endParaRPr lang="zh-CN" altLang="en-US" dirty="0"/>
          </a:p>
        </p:txBody>
      </p:sp>
      <p:sp>
        <p:nvSpPr>
          <p:cNvPr id="5" name="文本占位符 4"/>
          <p:cNvSpPr>
            <a:spLocks noGrp="1"/>
          </p:cNvSpPr>
          <p:nvPr>
            <p:ph type="body" sz="quarter" idx="12"/>
          </p:nvPr>
        </p:nvSpPr>
        <p:spPr/>
        <p:txBody>
          <a:bodyPr/>
          <a:lstStyle/>
          <a:p>
            <a:r>
              <a:rPr lang="en-US" altLang="zh-CN" dirty="0"/>
              <a:t>4.1</a:t>
            </a:r>
            <a:r>
              <a:rPr lang="zh-CN" altLang="zh-CN" dirty="0"/>
              <a:t>　</a:t>
            </a:r>
            <a:r>
              <a:rPr lang="en-US" altLang="zh-CN" dirty="0"/>
              <a:t>Excel 2016</a:t>
            </a:r>
            <a:r>
              <a:rPr lang="zh-CN" altLang="zh-CN" dirty="0"/>
              <a:t>的概述</a:t>
            </a:r>
            <a:endParaRPr lang="zh-CN" altLang="en-US" dirty="0"/>
          </a:p>
        </p:txBody>
      </p:sp>
      <p:sp>
        <p:nvSpPr>
          <p:cNvPr id="8199" name="Rectangle 21"/>
          <p:cNvSpPr>
            <a:spLocks noChangeArrowheads="1"/>
          </p:cNvSpPr>
          <p:nvPr/>
        </p:nvSpPr>
        <p:spPr bwMode="auto">
          <a:xfrm>
            <a:off x="0" y="-1321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endParaRPr lang="zh-CN" altLang="en-US"/>
          </a:p>
        </p:txBody>
      </p:sp>
      <p:sp>
        <p:nvSpPr>
          <p:cNvPr id="8200" name="Rectangle 30"/>
          <p:cNvSpPr>
            <a:spLocks noChangeArrowheads="1"/>
          </p:cNvSpPr>
          <p:nvPr/>
        </p:nvSpPr>
        <p:spPr bwMode="auto">
          <a:xfrm>
            <a:off x="0" y="22729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42" name="图片 6" descr="说明: IMG_2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203598"/>
            <a:ext cx="7682214"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36939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4.2.5</a:t>
            </a:r>
            <a:r>
              <a:rPr lang="zh-CN" altLang="zh-CN" dirty="0"/>
              <a:t>　编辑工作表</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5" name="内容占位符 2"/>
          <p:cNvSpPr>
            <a:spLocks noGrp="1"/>
          </p:cNvSpPr>
          <p:nvPr>
            <p:ph sz="quarter" idx="10"/>
          </p:nvPr>
        </p:nvSpPr>
        <p:spPr>
          <a:xfrm>
            <a:off x="505074" y="1131590"/>
            <a:ext cx="8459414" cy="390525"/>
          </a:xfrm>
        </p:spPr>
        <p:txBody>
          <a:bodyPr/>
          <a:lstStyle/>
          <a:p>
            <a:pPr marL="0" indent="0">
              <a:buNone/>
            </a:pPr>
            <a:r>
              <a:rPr lang="en-US" altLang="zh-CN" sz="2200" dirty="0"/>
              <a:t>        </a:t>
            </a:r>
            <a:r>
              <a:rPr lang="zh-CN" altLang="zh-CN" sz="2200" dirty="0"/>
              <a:t>一个工作簿可以包含多个工作表，每个工作表可以输入不同的内容，并且一个工作表也可以分成多个部分分别编辑数据，编辑工作表包括添加工作表、删除工作表、重命名工作表、移动与复制工作表、工作表窗口的拆分与冻结、保护工作表等。</a:t>
            </a:r>
          </a:p>
          <a:p>
            <a:pPr marL="0" indent="0">
              <a:buNone/>
            </a:pPr>
            <a:r>
              <a:rPr lang="en-US" altLang="zh-CN" sz="2000" dirty="0"/>
              <a:t>1</a:t>
            </a:r>
            <a:r>
              <a:rPr lang="zh-CN" altLang="zh-CN" sz="2000" dirty="0"/>
              <a:t>．添加工作表</a:t>
            </a:r>
            <a:endParaRPr lang="en-US" altLang="zh-CN" sz="2000" dirty="0"/>
          </a:p>
          <a:p>
            <a:pPr marL="0" indent="0">
              <a:buNone/>
            </a:pPr>
            <a:r>
              <a:rPr lang="en-US" altLang="zh-CN" sz="2000" dirty="0"/>
              <a:t>2</a:t>
            </a:r>
            <a:r>
              <a:rPr lang="zh-CN" altLang="zh-CN" sz="2000" dirty="0"/>
              <a:t>．删除工作表</a:t>
            </a:r>
          </a:p>
          <a:p>
            <a:pPr marL="0" indent="0">
              <a:buNone/>
            </a:pPr>
            <a:r>
              <a:rPr lang="en-US" altLang="zh-CN" sz="2000" dirty="0"/>
              <a:t>3</a:t>
            </a:r>
            <a:r>
              <a:rPr lang="zh-CN" altLang="zh-CN" sz="2000" dirty="0"/>
              <a:t>．重命名工作表</a:t>
            </a:r>
            <a:endParaRPr lang="en-US" altLang="zh-CN" sz="2000" dirty="0"/>
          </a:p>
          <a:p>
            <a:pPr marL="0" indent="0">
              <a:buNone/>
            </a:pPr>
            <a:r>
              <a:rPr lang="en-US" altLang="zh-CN" sz="2000" dirty="0"/>
              <a:t>4</a:t>
            </a:r>
            <a:r>
              <a:rPr lang="zh-CN" altLang="zh-CN" sz="2000" dirty="0"/>
              <a:t>．移动和复制工作表</a:t>
            </a:r>
          </a:p>
          <a:p>
            <a:pPr marL="0" indent="0">
              <a:buNone/>
            </a:pPr>
            <a:r>
              <a:rPr lang="en-US" altLang="zh-CN" sz="2000" dirty="0"/>
              <a:t>5</a:t>
            </a:r>
            <a:r>
              <a:rPr lang="zh-CN" altLang="zh-CN" sz="2000" dirty="0"/>
              <a:t>．工作表窗口的拆分与冻结</a:t>
            </a:r>
            <a:endParaRPr lang="en-US" altLang="zh-CN" sz="2000" dirty="0"/>
          </a:p>
          <a:p>
            <a:pPr marL="0" indent="0">
              <a:buNone/>
            </a:pPr>
            <a:r>
              <a:rPr lang="en-US" altLang="zh-CN" sz="2000" dirty="0"/>
              <a:t>6</a:t>
            </a:r>
            <a:r>
              <a:rPr lang="zh-CN" altLang="zh-CN" sz="2000" dirty="0"/>
              <a:t>．保护工作表</a:t>
            </a:r>
          </a:p>
          <a:p>
            <a:pPr marL="0" indent="0"/>
            <a:endParaRPr lang="zh-CN" altLang="zh-CN" dirty="0"/>
          </a:p>
          <a:p>
            <a:pPr marL="0" indent="0"/>
            <a:endParaRPr lang="zh-CN" altLang="zh-CN" dirty="0"/>
          </a:p>
          <a:p>
            <a:pPr marL="0" indent="0"/>
            <a:endParaRPr lang="zh-CN" altLang="zh-CN" dirty="0"/>
          </a:p>
          <a:p>
            <a:pPr marL="0" indent="0"/>
            <a:endParaRPr lang="zh-CN" altLang="en-US" dirty="0"/>
          </a:p>
          <a:p>
            <a:pPr marL="0" indent="0"/>
            <a:endParaRPr lang="zh-CN" altLang="en-US" dirty="0"/>
          </a:p>
        </p:txBody>
      </p:sp>
    </p:spTree>
    <p:extLst>
      <p:ext uri="{BB962C8B-B14F-4D97-AF65-F5344CB8AC3E}">
        <p14:creationId xmlns:p14="http://schemas.microsoft.com/office/powerpoint/2010/main" val="14270522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4.2.5</a:t>
            </a:r>
            <a:r>
              <a:rPr lang="zh-CN" altLang="zh-CN" dirty="0"/>
              <a:t>　编辑工作表</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5" name="内容占位符 2"/>
          <p:cNvSpPr>
            <a:spLocks noGrp="1"/>
          </p:cNvSpPr>
          <p:nvPr>
            <p:ph sz="quarter" idx="10"/>
          </p:nvPr>
        </p:nvSpPr>
        <p:spPr>
          <a:xfrm>
            <a:off x="505074" y="1131590"/>
            <a:ext cx="8459414" cy="390525"/>
          </a:xfrm>
        </p:spPr>
        <p:txBody>
          <a:bodyPr/>
          <a:lstStyle/>
          <a:p>
            <a:pPr marL="0" indent="0">
              <a:buNone/>
            </a:pPr>
            <a:r>
              <a:rPr lang="en-US" altLang="zh-CN" dirty="0"/>
              <a:t>4.2.5</a:t>
            </a:r>
            <a:r>
              <a:rPr lang="zh-CN" altLang="zh-CN" dirty="0"/>
              <a:t>　编辑工作表</a:t>
            </a:r>
          </a:p>
          <a:p>
            <a:pPr marL="0" indent="0">
              <a:buNone/>
            </a:pPr>
            <a:r>
              <a:rPr lang="en-US" altLang="zh-CN" dirty="0"/>
              <a:t>1</a:t>
            </a:r>
            <a:r>
              <a:rPr lang="zh-CN" altLang="zh-CN" dirty="0"/>
              <a:t>．添加工作表</a:t>
            </a:r>
            <a:endParaRPr lang="en-US" altLang="zh-CN" dirty="0"/>
          </a:p>
          <a:p>
            <a:pPr marL="0" indent="0">
              <a:buNone/>
            </a:pPr>
            <a:endParaRPr lang="en-US" altLang="zh-CN" dirty="0"/>
          </a:p>
          <a:p>
            <a:pPr marL="0" indent="0">
              <a:buNone/>
            </a:pPr>
            <a:r>
              <a:rPr lang="en-US" altLang="zh-CN" dirty="0"/>
              <a:t>(1)</a:t>
            </a:r>
            <a:r>
              <a:rPr lang="zh-CN" altLang="zh-CN" dirty="0"/>
              <a:t>单击工作标签</a:t>
            </a:r>
            <a:r>
              <a:rPr lang="en-US" altLang="zh-CN" dirty="0"/>
              <a:t> </a:t>
            </a:r>
            <a:r>
              <a:rPr lang="zh-CN" altLang="zh-CN" dirty="0"/>
              <a:t>右侧的“插入工作表”按钮快速添加新工作表。</a:t>
            </a:r>
            <a:endParaRPr lang="en-US" altLang="zh-CN" dirty="0"/>
          </a:p>
          <a:p>
            <a:pPr marL="0" indent="0">
              <a:buNone/>
            </a:pPr>
            <a:r>
              <a:rPr lang="en-US" altLang="zh-CN" dirty="0"/>
              <a:t>(2)</a:t>
            </a:r>
            <a:r>
              <a:rPr lang="zh-CN" altLang="zh-CN" dirty="0"/>
              <a:t>选择“开始”选项卡“单元格”工具组的“插入”命令，再从下拉列表框中选择“插入工作表”命令，</a:t>
            </a:r>
            <a:r>
              <a:rPr lang="en-US" altLang="zh-CN" dirty="0"/>
              <a:t>Excel</a:t>
            </a:r>
            <a:r>
              <a:rPr lang="zh-CN" altLang="zh-CN" dirty="0"/>
              <a:t>将在当前工作表前插入一个工作表，被插入的工作表标签依次命名为</a:t>
            </a:r>
            <a:r>
              <a:rPr lang="en-US" altLang="zh-CN" dirty="0"/>
              <a:t>Sheet4</a:t>
            </a:r>
            <a:r>
              <a:rPr lang="zh-CN" altLang="zh-CN" dirty="0"/>
              <a:t>、</a:t>
            </a:r>
            <a:r>
              <a:rPr lang="en-US" altLang="zh-CN" dirty="0"/>
              <a:t>Sheet5</a:t>
            </a:r>
            <a:r>
              <a:rPr lang="zh-CN" altLang="zh-CN" dirty="0"/>
              <a:t>…。</a:t>
            </a:r>
          </a:p>
          <a:p>
            <a:pPr marL="0" indent="0">
              <a:buNone/>
            </a:pPr>
            <a:endParaRPr lang="zh-CN" altLang="zh-CN" dirty="0"/>
          </a:p>
          <a:p>
            <a:pPr marL="0" indent="0">
              <a:buNone/>
            </a:pPr>
            <a:endParaRPr lang="zh-CN" altLang="zh-CN" dirty="0"/>
          </a:p>
          <a:p>
            <a:pPr marL="0" indent="0">
              <a:buNone/>
            </a:pPr>
            <a:endParaRPr lang="zh-CN" altLang="zh-CN" dirty="0"/>
          </a:p>
          <a:p>
            <a:pPr marL="0" indent="0">
              <a:buNone/>
            </a:pPr>
            <a:endParaRPr lang="zh-CN" altLang="en-US" dirty="0"/>
          </a:p>
          <a:p>
            <a:pPr marL="0" indent="0">
              <a:buNone/>
            </a:pPr>
            <a:endParaRPr lang="zh-CN" altLang="zh-CN" dirty="0"/>
          </a:p>
          <a:p>
            <a:pPr marL="0" indent="0">
              <a:buNone/>
            </a:pPr>
            <a:endParaRPr lang="zh-CN" altLang="zh-CN" dirty="0"/>
          </a:p>
          <a:p>
            <a:pPr marL="0" indent="0">
              <a:buNone/>
            </a:pPr>
            <a:endParaRPr lang="zh-CN" altLang="zh-CN" dirty="0"/>
          </a:p>
          <a:p>
            <a:pPr marL="0" indent="0">
              <a:buNone/>
            </a:pPr>
            <a:endParaRPr lang="zh-CN" altLang="en-US" dirty="0"/>
          </a:p>
          <a:p>
            <a:pPr marL="0" indent="0">
              <a:buNone/>
            </a:pPr>
            <a:endParaRPr lang="zh-CN" altLang="en-US" dirty="0"/>
          </a:p>
        </p:txBody>
      </p:sp>
      <p:pic>
        <p:nvPicPr>
          <p:cNvPr id="6" name="Picture 2" descr="../../AppData/Roaming/Tencent/Users/380869815/QQ/WinTemp/RichOle/ST%5bS%25FHCSK$NUC%7b%5b%7b2OWEFA.pn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6883" y="2067694"/>
            <a:ext cx="898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69785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4.2.5</a:t>
            </a:r>
            <a:r>
              <a:rPr lang="zh-CN" altLang="zh-CN" dirty="0"/>
              <a:t>　编辑工作表</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5" name="内容占位符 2"/>
          <p:cNvSpPr>
            <a:spLocks noGrp="1"/>
          </p:cNvSpPr>
          <p:nvPr>
            <p:ph sz="quarter" idx="10"/>
          </p:nvPr>
        </p:nvSpPr>
        <p:spPr>
          <a:xfrm>
            <a:off x="505074" y="1131590"/>
            <a:ext cx="8459414" cy="390525"/>
          </a:xfrm>
        </p:spPr>
        <p:txBody>
          <a:bodyPr/>
          <a:lstStyle/>
          <a:p>
            <a:pPr marL="0" indent="0">
              <a:buNone/>
            </a:pPr>
            <a:r>
              <a:rPr lang="en-US" altLang="zh-CN" dirty="0"/>
              <a:t>1</a:t>
            </a:r>
            <a:r>
              <a:rPr lang="zh-CN" altLang="zh-CN" dirty="0"/>
              <a:t>．添加工作表</a:t>
            </a:r>
            <a:endParaRPr lang="en-US" altLang="zh-CN" dirty="0"/>
          </a:p>
          <a:p>
            <a:pPr marL="0" indent="0">
              <a:buNone/>
            </a:pPr>
            <a:r>
              <a:rPr lang="en-US" altLang="zh-CN" sz="2000" dirty="0"/>
              <a:t>(3)</a:t>
            </a:r>
            <a:r>
              <a:rPr lang="zh-CN" altLang="zh-CN" sz="2000" dirty="0"/>
              <a:t>选中多个连续的工作表，然后选择“开始”选项卡“单元格”工作组中的“插入”命令，在弹出的菜单中选择“插入工作表”选项，</a:t>
            </a:r>
            <a:r>
              <a:rPr lang="en-US" altLang="zh-CN" sz="2000" dirty="0"/>
              <a:t>Excel</a:t>
            </a:r>
            <a:r>
              <a:rPr lang="zh-CN" altLang="zh-CN" sz="2000" dirty="0"/>
              <a:t>将插入和选中的工作表数目相同的工作表。</a:t>
            </a:r>
            <a:endParaRPr lang="en-US" altLang="zh-CN" sz="2000" dirty="0"/>
          </a:p>
          <a:p>
            <a:pPr marL="0" indent="0">
              <a:buNone/>
            </a:pPr>
            <a:r>
              <a:rPr lang="en-US" altLang="zh-CN" sz="2000" dirty="0"/>
              <a:t>(4)</a:t>
            </a:r>
            <a:r>
              <a:rPr lang="zh-CN" altLang="zh-CN" sz="2000" dirty="0"/>
              <a:t>在工作表标签上直接选择一个工作表或多个连续的工作表，在选定的标签上右击，在弹出的快捷菜单中（见图）选择“插入”命令，弹出“插入”对话框</a:t>
            </a:r>
          </a:p>
          <a:p>
            <a:pPr marL="0" indent="0">
              <a:buNone/>
            </a:pPr>
            <a:endParaRPr lang="zh-CN" altLang="zh-CN" dirty="0"/>
          </a:p>
          <a:p>
            <a:pPr marL="0" indent="0">
              <a:buNone/>
            </a:pPr>
            <a:endParaRPr lang="zh-CN" altLang="zh-CN" dirty="0"/>
          </a:p>
          <a:p>
            <a:pPr marL="0" indent="0">
              <a:buNone/>
            </a:pPr>
            <a:endParaRPr lang="zh-CN" altLang="zh-CN" dirty="0"/>
          </a:p>
          <a:p>
            <a:pPr marL="0" indent="0">
              <a:buNone/>
            </a:pPr>
            <a:endParaRPr lang="zh-CN" altLang="en-US" dirty="0"/>
          </a:p>
          <a:p>
            <a:pPr marL="0" indent="0">
              <a:buNone/>
            </a:pPr>
            <a:endParaRPr lang="zh-CN"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l="59705" t="61243" r="24252" b="8260"/>
          <a:stretch>
            <a:fillRect/>
          </a:stretch>
        </p:blipFill>
        <p:spPr bwMode="auto">
          <a:xfrm>
            <a:off x="1808932" y="3386459"/>
            <a:ext cx="172561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图片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3197679"/>
            <a:ext cx="292100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57971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4.2.5</a:t>
            </a:r>
            <a:r>
              <a:rPr lang="zh-CN" altLang="zh-CN" dirty="0"/>
              <a:t>　编辑工作表</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5" name="内容占位符 2"/>
          <p:cNvSpPr>
            <a:spLocks noGrp="1"/>
          </p:cNvSpPr>
          <p:nvPr>
            <p:ph sz="quarter" idx="10"/>
          </p:nvPr>
        </p:nvSpPr>
        <p:spPr>
          <a:xfrm>
            <a:off x="505074" y="1131590"/>
            <a:ext cx="8459414" cy="390525"/>
          </a:xfrm>
        </p:spPr>
        <p:txBody>
          <a:bodyPr/>
          <a:lstStyle/>
          <a:p>
            <a:pPr marL="0" indent="0">
              <a:buNone/>
            </a:pPr>
            <a:r>
              <a:rPr lang="en-US" altLang="zh-CN" dirty="0"/>
              <a:t>2</a:t>
            </a:r>
            <a:r>
              <a:rPr lang="zh-CN" altLang="zh-CN" dirty="0"/>
              <a:t>．删除工作表</a:t>
            </a:r>
          </a:p>
          <a:p>
            <a:pPr marL="0" indent="0">
              <a:buNone/>
            </a:pPr>
            <a:r>
              <a:rPr lang="zh-CN" altLang="zh-CN" dirty="0"/>
              <a:t>（</a:t>
            </a:r>
            <a:r>
              <a:rPr lang="en-US" altLang="zh-CN" dirty="0"/>
              <a:t>1</a:t>
            </a:r>
            <a:r>
              <a:rPr lang="zh-CN" altLang="zh-CN" dirty="0"/>
              <a:t>）选中需要删除的一个或多个连续或不连续的工作表，在工作表标签上右击，在弹出的快捷菜单中选择“删除”命令。</a:t>
            </a:r>
            <a:endParaRPr lang="en-US" altLang="zh-CN" dirty="0"/>
          </a:p>
          <a:p>
            <a:pPr marL="0" indent="0">
              <a:buNone/>
            </a:pPr>
            <a:r>
              <a:rPr lang="zh-CN" altLang="zh-CN" dirty="0"/>
              <a:t>（</a:t>
            </a:r>
            <a:r>
              <a:rPr lang="en-US" altLang="zh-CN" dirty="0"/>
              <a:t>2</a:t>
            </a:r>
            <a:r>
              <a:rPr lang="zh-CN" altLang="zh-CN" dirty="0"/>
              <a:t>）选中需要删除的一个或多个连续的或不连续的工作表，选择“开始”选项卡“单元格”工具组的“删除”命令，再从下拉列表框中选择“删除工作表”命令即可。</a:t>
            </a:r>
          </a:p>
          <a:p>
            <a:pPr marL="0" indent="0">
              <a:buNone/>
            </a:pPr>
            <a:endParaRPr lang="zh-CN" altLang="zh-CN" dirty="0"/>
          </a:p>
          <a:p>
            <a:pPr marL="0" indent="0">
              <a:buNone/>
            </a:pPr>
            <a:endParaRPr lang="zh-CN" altLang="zh-CN" dirty="0"/>
          </a:p>
          <a:p>
            <a:pPr marL="0" indent="0">
              <a:buNone/>
            </a:pPr>
            <a:endParaRPr lang="zh-CN" altLang="zh-CN" dirty="0"/>
          </a:p>
          <a:p>
            <a:pPr marL="0" indent="0">
              <a:buNone/>
            </a:pPr>
            <a:endParaRPr lang="zh-CN" altLang="en-US" dirty="0"/>
          </a:p>
          <a:p>
            <a:pPr marL="0" indent="0">
              <a:buNone/>
            </a:pPr>
            <a:endParaRPr lang="zh-CN" altLang="en-US" dirty="0"/>
          </a:p>
        </p:txBody>
      </p:sp>
    </p:spTree>
    <p:extLst>
      <p:ext uri="{BB962C8B-B14F-4D97-AF65-F5344CB8AC3E}">
        <p14:creationId xmlns:p14="http://schemas.microsoft.com/office/powerpoint/2010/main" val="23866106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4.2.5</a:t>
            </a:r>
            <a:r>
              <a:rPr lang="zh-CN" altLang="zh-CN" dirty="0"/>
              <a:t>　编辑工作表</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5" name="内容占位符 2"/>
          <p:cNvSpPr>
            <a:spLocks noGrp="1"/>
          </p:cNvSpPr>
          <p:nvPr>
            <p:ph sz="quarter" idx="10"/>
          </p:nvPr>
        </p:nvSpPr>
        <p:spPr>
          <a:xfrm>
            <a:off x="505074" y="1131590"/>
            <a:ext cx="8459414" cy="390525"/>
          </a:xfrm>
        </p:spPr>
        <p:txBody>
          <a:bodyPr/>
          <a:lstStyle/>
          <a:p>
            <a:pPr marL="0" indent="0">
              <a:buNone/>
            </a:pPr>
            <a:r>
              <a:rPr lang="en-US" altLang="zh-CN" dirty="0"/>
              <a:t>4.2.5</a:t>
            </a:r>
            <a:r>
              <a:rPr lang="zh-CN" altLang="zh-CN" dirty="0"/>
              <a:t>　编辑工作表</a:t>
            </a:r>
          </a:p>
          <a:p>
            <a:pPr marL="0" indent="0">
              <a:buNone/>
            </a:pPr>
            <a:r>
              <a:rPr lang="en-US" altLang="zh-CN" dirty="0"/>
              <a:t>3</a:t>
            </a:r>
            <a:r>
              <a:rPr lang="zh-CN" altLang="zh-CN" dirty="0"/>
              <a:t>．重命名工作表</a:t>
            </a:r>
            <a:endParaRPr lang="en-US" altLang="zh-CN" dirty="0"/>
          </a:p>
          <a:p>
            <a:pPr marL="0" indent="0">
              <a:buNone/>
            </a:pPr>
            <a:r>
              <a:rPr lang="zh-CN" altLang="zh-CN" dirty="0"/>
              <a:t>（</a:t>
            </a:r>
            <a:r>
              <a:rPr lang="en-US" altLang="zh-CN" dirty="0"/>
              <a:t>1</a:t>
            </a:r>
            <a:r>
              <a:rPr lang="zh-CN" altLang="zh-CN" dirty="0"/>
              <a:t>）双击工作表标签，或在工作表标签上右击，在弹出的快捷菜单中选择“重命名”命令，此时标签名处于反白显示状态</a:t>
            </a:r>
            <a:endParaRPr lang="en-US" altLang="zh-CN" dirty="0"/>
          </a:p>
          <a:p>
            <a:pPr marL="0" indent="0">
              <a:buNone/>
            </a:pPr>
            <a:r>
              <a:rPr lang="zh-CN" altLang="zh-CN" dirty="0"/>
              <a:t>（</a:t>
            </a:r>
            <a:r>
              <a:rPr lang="en-US" altLang="zh-CN" dirty="0"/>
              <a:t>2</a:t>
            </a:r>
            <a:r>
              <a:rPr lang="zh-CN" altLang="zh-CN" dirty="0"/>
              <a:t>）直接输入新的工作表名称，例如，“</a:t>
            </a:r>
            <a:r>
              <a:rPr lang="en-US" altLang="zh-CN" dirty="0"/>
              <a:t>2015-2016</a:t>
            </a:r>
            <a:r>
              <a:rPr lang="zh-CN" altLang="zh-CN" dirty="0"/>
              <a:t>第一学期成绩”、“销售情况”等。</a:t>
            </a:r>
          </a:p>
          <a:p>
            <a:pPr marL="0" indent="0">
              <a:buNone/>
            </a:pPr>
            <a:r>
              <a:rPr lang="zh-CN" altLang="zh-CN" dirty="0"/>
              <a:t>（</a:t>
            </a:r>
            <a:r>
              <a:rPr lang="en-US" altLang="zh-CN" dirty="0"/>
              <a:t>3</a:t>
            </a:r>
            <a:r>
              <a:rPr lang="zh-CN" altLang="zh-CN" dirty="0"/>
              <a:t>）输入完毕后，单击标签外任何位置或按回车键，即可完成对一个工作表的重命名。</a:t>
            </a:r>
          </a:p>
          <a:p>
            <a:pPr marL="0" indent="0">
              <a:buNone/>
            </a:pPr>
            <a:endParaRPr lang="zh-CN" altLang="zh-CN" dirty="0"/>
          </a:p>
          <a:p>
            <a:pPr marL="0" indent="0">
              <a:buNone/>
            </a:pPr>
            <a:endParaRPr lang="zh-CN" altLang="zh-CN" dirty="0"/>
          </a:p>
          <a:p>
            <a:pPr marL="0" indent="0">
              <a:buNone/>
            </a:pPr>
            <a:endParaRPr lang="zh-CN" altLang="zh-CN" dirty="0"/>
          </a:p>
          <a:p>
            <a:pPr marL="0" indent="0">
              <a:buNone/>
            </a:pPr>
            <a:endParaRPr lang="zh-CN" altLang="en-US" dirty="0"/>
          </a:p>
          <a:p>
            <a:pPr marL="0" indent="0">
              <a:buNone/>
            </a:pPr>
            <a:endParaRPr lang="zh-CN" altLang="zh-CN" dirty="0"/>
          </a:p>
          <a:p>
            <a:pPr marL="0" indent="0">
              <a:buNone/>
            </a:pPr>
            <a:endParaRPr lang="zh-CN" altLang="zh-CN" dirty="0"/>
          </a:p>
          <a:p>
            <a:pPr marL="0" indent="0">
              <a:buNone/>
            </a:pPr>
            <a:endParaRPr lang="zh-CN" altLang="zh-CN" dirty="0"/>
          </a:p>
          <a:p>
            <a:pPr marL="0" indent="0">
              <a:buNone/>
            </a:pPr>
            <a:endParaRPr lang="zh-CN" altLang="en-US" dirty="0"/>
          </a:p>
          <a:p>
            <a:pPr marL="0" indent="0">
              <a:buNone/>
            </a:pPr>
            <a:endParaRPr lang="zh-CN" altLang="en-US" dirty="0"/>
          </a:p>
        </p:txBody>
      </p:sp>
    </p:spTree>
    <p:extLst>
      <p:ext uri="{BB962C8B-B14F-4D97-AF65-F5344CB8AC3E}">
        <p14:creationId xmlns:p14="http://schemas.microsoft.com/office/powerpoint/2010/main" val="33353196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4.2.5</a:t>
            </a:r>
            <a:r>
              <a:rPr lang="zh-CN" altLang="zh-CN" dirty="0"/>
              <a:t>　编辑工作表</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5" name="内容占位符 2"/>
          <p:cNvSpPr>
            <a:spLocks noGrp="1"/>
          </p:cNvSpPr>
          <p:nvPr>
            <p:ph sz="quarter" idx="10"/>
          </p:nvPr>
        </p:nvSpPr>
        <p:spPr>
          <a:xfrm>
            <a:off x="505074" y="1131590"/>
            <a:ext cx="8459414" cy="390525"/>
          </a:xfrm>
        </p:spPr>
        <p:txBody>
          <a:bodyPr/>
          <a:lstStyle/>
          <a:p>
            <a:pPr marL="0" indent="0">
              <a:buNone/>
            </a:pPr>
            <a:r>
              <a:rPr lang="en-US" altLang="zh-CN" dirty="0"/>
              <a:t>4</a:t>
            </a:r>
            <a:r>
              <a:rPr lang="zh-CN" altLang="zh-CN" dirty="0"/>
              <a:t>．移动和复制工作表</a:t>
            </a:r>
          </a:p>
          <a:p>
            <a:pPr marL="0" indent="0">
              <a:buNone/>
            </a:pPr>
            <a:r>
              <a:rPr lang="zh-CN" altLang="zh-CN" sz="2000" dirty="0"/>
              <a:t>（</a:t>
            </a:r>
            <a:r>
              <a:rPr lang="en-US" altLang="zh-CN" sz="2000" dirty="0"/>
              <a:t>1</a:t>
            </a:r>
            <a:r>
              <a:rPr lang="zh-CN" altLang="zh-CN" sz="2000" dirty="0"/>
              <a:t>）鼠标拖动法：单击要移动的工作表标签并拖动，在拖动过程中标签的上方将出现一个黑色的三角，提示工作表要插入的位置。如果要复制工作表，在拖动过程中要按住【</a:t>
            </a:r>
            <a:r>
              <a:rPr lang="en-US" altLang="zh-CN" sz="2000" dirty="0"/>
              <a:t>Ctrl</a:t>
            </a:r>
            <a:r>
              <a:rPr lang="zh-CN" altLang="zh-CN" sz="2000" dirty="0"/>
              <a:t>】键。用户也可以选择多个连续或不连续的工作表进行拖动，实现多个工作表的移动或复制。</a:t>
            </a:r>
            <a:endParaRPr lang="en-US" altLang="zh-CN" sz="2000" dirty="0"/>
          </a:p>
          <a:p>
            <a:pPr marL="0" indent="0">
              <a:buNone/>
            </a:pPr>
            <a:r>
              <a:rPr lang="zh-CN" altLang="zh-CN" sz="2000" dirty="0"/>
              <a:t>（</a:t>
            </a:r>
            <a:r>
              <a:rPr lang="en-US" altLang="zh-CN" sz="2000" dirty="0"/>
              <a:t>2</a:t>
            </a:r>
            <a:r>
              <a:rPr lang="zh-CN" altLang="zh-CN" sz="2000" dirty="0"/>
              <a:t>）选项卡法：首先选中要移动或复制的一个或多个工作表，然后选择“开始”选项卡“单元格”工作组的“格式”命令，再从下拉列表框中选择“移动或复制工作表”命令，或者在被选定的工作表标签上右击，在弹出的快捷菜单中选择“移动或复制工作表”命令。</a:t>
            </a:r>
          </a:p>
          <a:p>
            <a:pPr marL="0" indent="0">
              <a:buNone/>
            </a:pPr>
            <a:endParaRPr lang="zh-CN" altLang="zh-CN" dirty="0"/>
          </a:p>
          <a:p>
            <a:pPr marL="0" indent="0">
              <a:buNone/>
            </a:pPr>
            <a:endParaRPr lang="zh-CN" altLang="zh-CN" dirty="0"/>
          </a:p>
          <a:p>
            <a:pPr marL="0" indent="0">
              <a:buNone/>
            </a:pPr>
            <a:endParaRPr lang="zh-CN" altLang="zh-CN" dirty="0"/>
          </a:p>
          <a:p>
            <a:pPr marL="0" indent="0">
              <a:buNone/>
            </a:pPr>
            <a:endParaRPr lang="zh-CN" altLang="en-US" dirty="0"/>
          </a:p>
          <a:p>
            <a:pPr marL="0" indent="0">
              <a:buNone/>
            </a:pPr>
            <a:endParaRPr lang="zh-CN" altLang="zh-CN" dirty="0"/>
          </a:p>
          <a:p>
            <a:pPr marL="0" indent="0">
              <a:buNone/>
            </a:pPr>
            <a:endParaRPr lang="zh-CN" altLang="zh-CN" dirty="0"/>
          </a:p>
          <a:p>
            <a:pPr marL="0" indent="0">
              <a:buNone/>
            </a:pPr>
            <a:endParaRPr lang="zh-CN" altLang="zh-CN" dirty="0"/>
          </a:p>
          <a:p>
            <a:pPr marL="0" indent="0">
              <a:buNone/>
            </a:pPr>
            <a:endParaRPr lang="zh-CN" altLang="en-US" dirty="0"/>
          </a:p>
          <a:p>
            <a:pPr marL="0" indent="0">
              <a:buNone/>
            </a:pPr>
            <a:endParaRPr lang="zh-CN" altLang="en-US" dirty="0"/>
          </a:p>
        </p:txBody>
      </p:sp>
    </p:spTree>
    <p:extLst>
      <p:ext uri="{BB962C8B-B14F-4D97-AF65-F5344CB8AC3E}">
        <p14:creationId xmlns:p14="http://schemas.microsoft.com/office/powerpoint/2010/main" val="25132739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4.2.5</a:t>
            </a:r>
            <a:r>
              <a:rPr lang="zh-CN" altLang="zh-CN" dirty="0"/>
              <a:t>　编辑工作表</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5" name="内容占位符 2"/>
          <p:cNvSpPr>
            <a:spLocks noGrp="1"/>
          </p:cNvSpPr>
          <p:nvPr>
            <p:ph sz="quarter" idx="10"/>
          </p:nvPr>
        </p:nvSpPr>
        <p:spPr>
          <a:xfrm>
            <a:off x="505074" y="1131590"/>
            <a:ext cx="8459414" cy="390525"/>
          </a:xfrm>
        </p:spPr>
        <p:txBody>
          <a:bodyPr/>
          <a:lstStyle/>
          <a:p>
            <a:pPr marL="0" indent="0">
              <a:buNone/>
            </a:pPr>
            <a:r>
              <a:rPr lang="en-US" altLang="zh-CN" dirty="0"/>
              <a:t>5</a:t>
            </a:r>
            <a:r>
              <a:rPr lang="zh-CN" altLang="zh-CN" dirty="0"/>
              <a:t>．工作表窗口的拆分与冻结</a:t>
            </a:r>
            <a:endParaRPr lang="en-US" altLang="zh-CN" dirty="0"/>
          </a:p>
          <a:p>
            <a:pPr marL="0" indent="0">
              <a:buNone/>
            </a:pPr>
            <a:r>
              <a:rPr lang="zh-CN" altLang="zh-CN" dirty="0"/>
              <a:t>（</a:t>
            </a:r>
            <a:r>
              <a:rPr lang="en-US" altLang="zh-CN" dirty="0"/>
              <a:t>1</a:t>
            </a:r>
            <a:r>
              <a:rPr lang="zh-CN" altLang="zh-CN" dirty="0"/>
              <a:t>）工作表窗口的拆分：拆分窗口一般适用于列数、行数较多的表格，它可以在不隐藏行或列的情况下使相隔很远的行或列移动到相近的地方进行编辑，以便更准确地输入数据。</a:t>
            </a:r>
          </a:p>
          <a:p>
            <a:pPr marL="0" indent="0">
              <a:buNone/>
            </a:pPr>
            <a:r>
              <a:rPr lang="zh-CN" altLang="zh-CN" dirty="0"/>
              <a:t>先激活需要进行窗口拆分的工作表，选择“视图”选项卡“窗口”工作组的“拆分”命令，或拖动工作表中水平滚动条最右边的滑块左右拉动和垂直滚动条最上边的滑块上下拉动即可，如图所示。</a:t>
            </a:r>
          </a:p>
          <a:p>
            <a:pPr marL="0" indent="0">
              <a:buNone/>
            </a:pPr>
            <a:endParaRPr lang="zh-CN" altLang="zh-CN" dirty="0"/>
          </a:p>
          <a:p>
            <a:pPr marL="0" indent="0">
              <a:buNone/>
            </a:pPr>
            <a:endParaRPr lang="zh-CN" altLang="zh-CN" dirty="0"/>
          </a:p>
          <a:p>
            <a:pPr marL="0" indent="0">
              <a:buNone/>
            </a:pPr>
            <a:endParaRPr lang="zh-CN" altLang="zh-CN" dirty="0"/>
          </a:p>
          <a:p>
            <a:pPr marL="0" indent="0">
              <a:buNone/>
            </a:pPr>
            <a:endParaRPr lang="zh-CN" altLang="en-US" dirty="0"/>
          </a:p>
          <a:p>
            <a:pPr marL="0" indent="0">
              <a:buNone/>
            </a:pPr>
            <a:endParaRPr lang="zh-CN" altLang="zh-CN" dirty="0"/>
          </a:p>
          <a:p>
            <a:pPr marL="0" indent="0">
              <a:buNone/>
            </a:pPr>
            <a:endParaRPr lang="zh-CN" altLang="zh-CN" dirty="0"/>
          </a:p>
          <a:p>
            <a:pPr marL="0" indent="0">
              <a:buNone/>
            </a:pPr>
            <a:endParaRPr lang="zh-CN" altLang="zh-CN" dirty="0"/>
          </a:p>
          <a:p>
            <a:pPr marL="0" indent="0">
              <a:buNone/>
            </a:pPr>
            <a:endParaRPr lang="zh-CN" altLang="en-US" dirty="0"/>
          </a:p>
          <a:p>
            <a:pPr marL="0" indent="0">
              <a:buNone/>
            </a:pPr>
            <a:endParaRPr lang="zh-CN" altLang="en-US" dirty="0"/>
          </a:p>
        </p:txBody>
      </p:sp>
    </p:spTree>
    <p:extLst>
      <p:ext uri="{BB962C8B-B14F-4D97-AF65-F5344CB8AC3E}">
        <p14:creationId xmlns:p14="http://schemas.microsoft.com/office/powerpoint/2010/main" val="15975711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4.2.5</a:t>
            </a:r>
            <a:r>
              <a:rPr lang="zh-CN" altLang="zh-CN" dirty="0"/>
              <a:t>　编辑工作表</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5" name="内容占位符 2"/>
          <p:cNvSpPr>
            <a:spLocks noGrp="1"/>
          </p:cNvSpPr>
          <p:nvPr>
            <p:ph sz="quarter" idx="10"/>
          </p:nvPr>
        </p:nvSpPr>
        <p:spPr>
          <a:xfrm>
            <a:off x="505074" y="1131590"/>
            <a:ext cx="4282950" cy="498985"/>
          </a:xfrm>
        </p:spPr>
        <p:txBody>
          <a:bodyPr/>
          <a:lstStyle/>
          <a:p>
            <a:pPr marL="0" indent="0">
              <a:buNone/>
            </a:pPr>
            <a:r>
              <a:rPr lang="en-US" altLang="zh-CN" dirty="0"/>
              <a:t>5</a:t>
            </a:r>
            <a:r>
              <a:rPr lang="zh-CN" altLang="zh-CN" dirty="0"/>
              <a:t>．工作表窗口的拆分与冻结</a:t>
            </a:r>
            <a:endParaRPr lang="en-US" altLang="zh-CN" dirty="0"/>
          </a:p>
          <a:p>
            <a:pPr marL="0" indent="0">
              <a:buNone/>
            </a:pPr>
            <a:r>
              <a:rPr lang="zh-CN" altLang="zh-CN" dirty="0"/>
              <a:t>先选择需要进行窗口拆分的工作表，单击“视图”选项卡的“窗口”工具组中的“拆分”按钮，用户可以根据需要将编辑区拆分为</a:t>
            </a:r>
            <a:r>
              <a:rPr lang="en-US" altLang="zh-CN" dirty="0"/>
              <a:t>2</a:t>
            </a:r>
            <a:r>
              <a:rPr lang="zh-CN" altLang="zh-CN" dirty="0"/>
              <a:t>个窗口或</a:t>
            </a:r>
            <a:r>
              <a:rPr lang="en-US" altLang="zh-CN" dirty="0"/>
              <a:t>4</a:t>
            </a:r>
            <a:r>
              <a:rPr lang="zh-CN" altLang="zh-CN" dirty="0"/>
              <a:t>个窗口，拖动拆分条，可以调节窗口的大小。再次选择“窗口”工具组中的“拆分”按钮或双击拆分条，即可取消拆分。</a:t>
            </a:r>
          </a:p>
          <a:p>
            <a:pPr marL="0" indent="0">
              <a:buNone/>
            </a:pPr>
            <a:endParaRPr lang="zh-CN" altLang="zh-CN" dirty="0"/>
          </a:p>
          <a:p>
            <a:pPr marL="0" indent="0">
              <a:buNone/>
            </a:pPr>
            <a:endParaRPr lang="zh-CN" altLang="zh-CN" dirty="0"/>
          </a:p>
          <a:p>
            <a:pPr marL="0" indent="0">
              <a:buNone/>
            </a:pPr>
            <a:endParaRPr lang="zh-CN" altLang="zh-CN" dirty="0"/>
          </a:p>
          <a:p>
            <a:pPr marL="0" indent="0">
              <a:buNone/>
            </a:pPr>
            <a:endParaRPr lang="zh-CN" altLang="en-US" dirty="0"/>
          </a:p>
          <a:p>
            <a:pPr marL="0" indent="0">
              <a:buNone/>
            </a:pPr>
            <a:endParaRPr lang="zh-CN" altLang="en-US" dirty="0"/>
          </a:p>
        </p:txBody>
      </p:sp>
      <p:pic>
        <p:nvPicPr>
          <p:cNvPr id="5122" name="图片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986" y="1275606"/>
            <a:ext cx="4512272" cy="3700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04050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4.2.5</a:t>
            </a:r>
            <a:r>
              <a:rPr lang="zh-CN" altLang="zh-CN" dirty="0"/>
              <a:t>　编辑工作表</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5" name="内容占位符 2"/>
          <p:cNvSpPr>
            <a:spLocks noGrp="1"/>
          </p:cNvSpPr>
          <p:nvPr>
            <p:ph sz="quarter" idx="10"/>
          </p:nvPr>
        </p:nvSpPr>
        <p:spPr>
          <a:xfrm>
            <a:off x="505074" y="1131590"/>
            <a:ext cx="8459414" cy="390525"/>
          </a:xfrm>
        </p:spPr>
        <p:txBody>
          <a:bodyPr/>
          <a:lstStyle/>
          <a:p>
            <a:pPr marL="0" indent="0">
              <a:buNone/>
            </a:pPr>
            <a:r>
              <a:rPr lang="en-US" altLang="zh-CN" dirty="0"/>
              <a:t>5</a:t>
            </a:r>
            <a:r>
              <a:rPr lang="zh-CN" altLang="zh-CN" dirty="0"/>
              <a:t>．工作表窗口的拆分与冻结</a:t>
            </a:r>
            <a:endParaRPr lang="en-US" altLang="zh-CN" dirty="0"/>
          </a:p>
          <a:p>
            <a:pPr marL="0" indent="0">
              <a:buNone/>
            </a:pPr>
            <a:r>
              <a:rPr lang="zh-CN" altLang="zh-CN" sz="2000" dirty="0"/>
              <a:t>（</a:t>
            </a:r>
            <a:r>
              <a:rPr lang="en-US" altLang="zh-CN" sz="2000" dirty="0"/>
              <a:t>2</a:t>
            </a:r>
            <a:r>
              <a:rPr lang="zh-CN" altLang="zh-CN" sz="2000" dirty="0"/>
              <a:t>）</a:t>
            </a:r>
            <a:r>
              <a:rPr lang="zh-CN" altLang="en-US" sz="2000" dirty="0"/>
              <a:t>工作表窗口的冻结。冻结工作表窗口是为了在拖动滚动条的时候，始终保持某些行或列在可视区域，以便进行对照或操作。被冻结的部分一般是标题行或标题列，即表头部分。</a:t>
            </a:r>
          </a:p>
          <a:p>
            <a:pPr marL="0" indent="0">
              <a:buNone/>
            </a:pPr>
            <a:r>
              <a:rPr lang="zh-CN" altLang="en-US" sz="2000" dirty="0"/>
              <a:t>选择要进行窗口冻结的工作表，选定一个单元格，单击“窗口”工具组中的“冻结窗格”按钮，在下拉菜单中可选择“冻结拆分窗格”“冻结首行”或“冻结首列”命令。选择“冻结拆分窗格”命令，可以将该单元格上方的行和左方的列冻结，如图所示，选择</a:t>
            </a:r>
            <a:r>
              <a:rPr lang="en-US" altLang="zh-CN" sz="2000" dirty="0"/>
              <a:t>C2</a:t>
            </a:r>
            <a:r>
              <a:rPr lang="zh-CN" altLang="en-US" sz="2000" dirty="0"/>
              <a:t>单元格，则冻结的是行</a:t>
            </a:r>
            <a:r>
              <a:rPr lang="en-US" altLang="zh-CN" sz="2000" dirty="0"/>
              <a:t>1</a:t>
            </a:r>
            <a:r>
              <a:rPr lang="zh-CN" altLang="en-US" sz="2000" dirty="0"/>
              <a:t>和列</a:t>
            </a:r>
            <a:r>
              <a:rPr lang="en-US" altLang="zh-CN" sz="2000" dirty="0"/>
              <a:t>A</a:t>
            </a:r>
            <a:r>
              <a:rPr lang="zh-CN" altLang="en-US" sz="2000" dirty="0"/>
              <a:t>～列</a:t>
            </a:r>
            <a:r>
              <a:rPr lang="en-US" altLang="zh-CN" sz="2000" dirty="0"/>
              <a:t>B</a:t>
            </a:r>
            <a:r>
              <a:rPr lang="zh-CN" altLang="en-US" sz="2000" dirty="0"/>
              <a:t>。</a:t>
            </a:r>
          </a:p>
          <a:p>
            <a:pPr marL="0" indent="0">
              <a:buNone/>
            </a:pPr>
            <a:endParaRPr lang="zh-CN" altLang="zh-CN" dirty="0"/>
          </a:p>
          <a:p>
            <a:pPr marL="0" indent="0">
              <a:buNone/>
            </a:pPr>
            <a:endParaRPr lang="zh-CN" altLang="zh-CN" dirty="0"/>
          </a:p>
          <a:p>
            <a:pPr marL="0" indent="0">
              <a:buNone/>
            </a:pPr>
            <a:endParaRPr lang="zh-CN" altLang="zh-CN" dirty="0"/>
          </a:p>
          <a:p>
            <a:pPr marL="0" indent="0">
              <a:buNone/>
            </a:pPr>
            <a:endParaRPr lang="zh-CN" altLang="zh-CN" dirty="0"/>
          </a:p>
          <a:p>
            <a:pPr marL="0" indent="0">
              <a:buNone/>
            </a:pPr>
            <a:endParaRPr lang="zh-CN" altLang="en-US" dirty="0"/>
          </a:p>
          <a:p>
            <a:pPr marL="0" indent="0">
              <a:buNone/>
            </a:pPr>
            <a:endParaRPr lang="zh-CN" altLang="zh-CN" dirty="0"/>
          </a:p>
          <a:p>
            <a:pPr marL="0" indent="0">
              <a:buNone/>
            </a:pPr>
            <a:endParaRPr lang="zh-CN" altLang="zh-CN" dirty="0"/>
          </a:p>
          <a:p>
            <a:pPr marL="0" indent="0">
              <a:buNone/>
            </a:pPr>
            <a:endParaRPr lang="zh-CN" altLang="zh-CN" dirty="0"/>
          </a:p>
          <a:p>
            <a:pPr marL="0" indent="0">
              <a:buNone/>
            </a:pPr>
            <a:endParaRPr lang="zh-CN" altLang="en-US" dirty="0"/>
          </a:p>
          <a:p>
            <a:pPr marL="0" indent="0">
              <a:buNone/>
            </a:pPr>
            <a:endParaRPr lang="zh-CN" altLang="en-US" dirty="0"/>
          </a:p>
        </p:txBody>
      </p:sp>
    </p:spTree>
    <p:extLst>
      <p:ext uri="{BB962C8B-B14F-4D97-AF65-F5344CB8AC3E}">
        <p14:creationId xmlns:p14="http://schemas.microsoft.com/office/powerpoint/2010/main" val="14569399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4.2.5</a:t>
            </a:r>
            <a:r>
              <a:rPr lang="zh-CN" altLang="zh-CN" dirty="0"/>
              <a:t>　编辑工作表</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5" name="内容占位符 2"/>
          <p:cNvSpPr>
            <a:spLocks noGrp="1"/>
          </p:cNvSpPr>
          <p:nvPr>
            <p:ph sz="quarter" idx="10"/>
          </p:nvPr>
        </p:nvSpPr>
        <p:spPr>
          <a:xfrm>
            <a:off x="505074" y="1131590"/>
            <a:ext cx="4138934" cy="2520280"/>
          </a:xfrm>
        </p:spPr>
        <p:txBody>
          <a:bodyPr/>
          <a:lstStyle/>
          <a:p>
            <a:pPr marL="0" indent="0">
              <a:buNone/>
            </a:pPr>
            <a:r>
              <a:rPr lang="en-US" altLang="zh-CN" dirty="0"/>
              <a:t>5</a:t>
            </a:r>
            <a:r>
              <a:rPr lang="zh-CN" altLang="zh-CN" dirty="0"/>
              <a:t>．工作表窗口的拆分与冻结</a:t>
            </a:r>
            <a:endParaRPr lang="en-US" altLang="zh-CN" dirty="0"/>
          </a:p>
          <a:p>
            <a:pPr marL="0" indent="0">
              <a:buNone/>
            </a:pPr>
            <a:r>
              <a:rPr lang="zh-CN" altLang="zh-CN" dirty="0"/>
              <a:t>取消冻结操作，单击“窗口”工具组中的“冻结窗格”按钮，在列表中选择“取消冻结窗格”选项。</a:t>
            </a:r>
          </a:p>
          <a:p>
            <a:pPr marL="0" indent="0">
              <a:buNone/>
            </a:pPr>
            <a:endParaRPr lang="zh-CN" altLang="zh-CN" dirty="0"/>
          </a:p>
          <a:p>
            <a:pPr marL="0" indent="0">
              <a:buNone/>
            </a:pPr>
            <a:endParaRPr lang="zh-CN" altLang="zh-CN" dirty="0"/>
          </a:p>
          <a:p>
            <a:pPr marL="0" indent="0">
              <a:buNone/>
            </a:pPr>
            <a:endParaRPr lang="zh-CN" altLang="en-US" dirty="0"/>
          </a:p>
          <a:p>
            <a:pPr marL="0" indent="0">
              <a:buNone/>
            </a:pPr>
            <a:endParaRPr lang="zh-CN" altLang="en-US" dirty="0"/>
          </a:p>
        </p:txBody>
      </p:sp>
      <p:pic>
        <p:nvPicPr>
          <p:cNvPr id="6146" name="图片 1"/>
          <p:cNvPicPr>
            <a:picLocks noChangeAspect="1" noChangeArrowheads="1"/>
          </p:cNvPicPr>
          <p:nvPr/>
        </p:nvPicPr>
        <p:blipFill>
          <a:blip r:embed="rId2">
            <a:extLst>
              <a:ext uri="{28A0092B-C50C-407E-A947-70E740481C1C}">
                <a14:useLocalDpi xmlns:a14="http://schemas.microsoft.com/office/drawing/2010/main" val="0"/>
              </a:ext>
            </a:extLst>
          </a:blip>
          <a:srcRect l="43097" t="6458" r="2396" b="15247"/>
          <a:stretch>
            <a:fillRect/>
          </a:stretch>
        </p:blipFill>
        <p:spPr bwMode="auto">
          <a:xfrm>
            <a:off x="4572000" y="1131590"/>
            <a:ext cx="4543096" cy="36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9286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内容占位符 2"/>
          <p:cNvSpPr>
            <a:spLocks noGrp="1"/>
          </p:cNvSpPr>
          <p:nvPr>
            <p:ph sz="quarter" idx="10"/>
          </p:nvPr>
        </p:nvSpPr>
        <p:spPr/>
        <p:txBody>
          <a:bodyPr>
            <a:noAutofit/>
          </a:bodyPr>
          <a:lstStyle/>
          <a:p>
            <a:pPr marL="0" indent="0">
              <a:buNone/>
            </a:pPr>
            <a:r>
              <a:rPr lang="zh-CN" altLang="en-US" dirty="0"/>
              <a:t>操作界面的认识</a:t>
            </a:r>
            <a:endParaRPr lang="en-US" altLang="zh-CN" dirty="0"/>
          </a:p>
          <a:p>
            <a:pPr marL="0" indent="0">
              <a:buNone/>
            </a:pPr>
            <a:r>
              <a:rPr lang="zh-CN" altLang="zh-CN" dirty="0"/>
              <a:t>（</a:t>
            </a:r>
            <a:r>
              <a:rPr lang="en-US" altLang="zh-CN" dirty="0"/>
              <a:t>1</a:t>
            </a:r>
            <a:r>
              <a:rPr lang="zh-CN" altLang="zh-CN" dirty="0"/>
              <a:t>）标题栏</a:t>
            </a:r>
            <a:endParaRPr lang="en-US" altLang="zh-CN" dirty="0"/>
          </a:p>
          <a:p>
            <a:pPr marL="0" indent="0">
              <a:buNone/>
            </a:pPr>
            <a:r>
              <a:rPr lang="zh-CN" altLang="en-US" dirty="0"/>
              <a:t>标题栏位于窗口顶部，从左到右依次显示的是快速访问工具栏、正在编辑的文件名、程序名及右侧的“最小化”“最大化”（或“还原”）和“关闭”</a:t>
            </a:r>
            <a:r>
              <a:rPr lang="en-US" altLang="zh-CN" dirty="0"/>
              <a:t>3</a:t>
            </a:r>
            <a:r>
              <a:rPr lang="zh-CN" altLang="en-US" dirty="0"/>
              <a:t>个按钮。</a:t>
            </a:r>
            <a:endParaRPr lang="zh-CN" altLang="zh-CN" dirty="0"/>
          </a:p>
        </p:txBody>
      </p:sp>
      <p:sp>
        <p:nvSpPr>
          <p:cNvPr id="2" name="文本占位符 1"/>
          <p:cNvSpPr>
            <a:spLocks noGrp="1"/>
          </p:cNvSpPr>
          <p:nvPr>
            <p:ph type="body" sz="quarter" idx="11"/>
          </p:nvPr>
        </p:nvSpPr>
        <p:spPr/>
        <p:txBody>
          <a:bodyPr/>
          <a:lstStyle/>
          <a:p>
            <a:r>
              <a:rPr lang="en-US" altLang="zh-CN" dirty="0"/>
              <a:t>1.1.1</a:t>
            </a:r>
            <a:r>
              <a:rPr lang="zh-CN" altLang="zh-CN" dirty="0"/>
              <a:t>　</a:t>
            </a:r>
            <a:r>
              <a:rPr lang="en-US" altLang="zh-CN" dirty="0"/>
              <a:t>Excel 2016</a:t>
            </a:r>
            <a:r>
              <a:rPr lang="zh-CN" altLang="zh-CN" dirty="0"/>
              <a:t>窗口界面</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1.1</a:t>
            </a:r>
            <a:r>
              <a:rPr lang="zh-CN" altLang="zh-CN" dirty="0"/>
              <a:t>　</a:t>
            </a:r>
            <a:r>
              <a:rPr lang="en-US" altLang="zh-CN" dirty="0"/>
              <a:t>Excel 2016</a:t>
            </a:r>
            <a:r>
              <a:rPr lang="zh-CN" altLang="zh-CN" dirty="0"/>
              <a:t>的概述</a:t>
            </a:r>
            <a:endParaRPr lang="zh-CN" altLang="en-US" dirty="0"/>
          </a:p>
        </p:txBody>
      </p:sp>
    </p:spTree>
    <p:extLst>
      <p:ext uri="{BB962C8B-B14F-4D97-AF65-F5344CB8AC3E}">
        <p14:creationId xmlns:p14="http://schemas.microsoft.com/office/powerpoint/2010/main" val="33466807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4.2.5</a:t>
            </a:r>
            <a:r>
              <a:rPr lang="zh-CN" altLang="zh-CN" dirty="0"/>
              <a:t>　编辑工作表</a:t>
            </a:r>
          </a:p>
          <a:p>
            <a:endParaRPr lang="zh-CN" altLang="en-US" dirty="0"/>
          </a:p>
        </p:txBody>
      </p:sp>
      <p:sp>
        <p:nvSpPr>
          <p:cNvPr id="3" name="文本占位符 2"/>
          <p:cNvSpPr>
            <a:spLocks noGrp="1"/>
          </p:cNvSpPr>
          <p:nvPr>
            <p:ph type="body" sz="quarter" idx="12"/>
          </p:nvPr>
        </p:nvSpPr>
        <p:spPr/>
        <p:txBody>
          <a:bodyPr/>
          <a:lstStyle/>
          <a:p>
            <a:r>
              <a:rPr lang="en-US" altLang="zh-CN" dirty="0"/>
              <a:t>4.2</a:t>
            </a:r>
            <a:r>
              <a:rPr lang="zh-CN" altLang="zh-CN" dirty="0"/>
              <a:t>　</a:t>
            </a:r>
            <a:r>
              <a:rPr lang="en-US" altLang="zh-CN" dirty="0"/>
              <a:t>Excel 2016</a:t>
            </a:r>
            <a:r>
              <a:rPr lang="zh-CN" altLang="zh-CN" dirty="0"/>
              <a:t>的基本编辑操作</a:t>
            </a:r>
            <a:endParaRPr lang="zh-CN" altLang="en-US" dirty="0"/>
          </a:p>
        </p:txBody>
      </p:sp>
      <p:sp>
        <p:nvSpPr>
          <p:cNvPr id="5" name="内容占位符 2"/>
          <p:cNvSpPr>
            <a:spLocks noGrp="1"/>
          </p:cNvSpPr>
          <p:nvPr>
            <p:ph sz="quarter" idx="10"/>
          </p:nvPr>
        </p:nvSpPr>
        <p:spPr>
          <a:xfrm>
            <a:off x="505074" y="1131590"/>
            <a:ext cx="4642990" cy="1944216"/>
          </a:xfrm>
        </p:spPr>
        <p:txBody>
          <a:bodyPr/>
          <a:lstStyle/>
          <a:p>
            <a:pPr marL="0" indent="0">
              <a:buNone/>
            </a:pPr>
            <a:r>
              <a:rPr lang="en-US" altLang="zh-CN" dirty="0"/>
              <a:t>6</a:t>
            </a:r>
            <a:r>
              <a:rPr lang="zh-CN" altLang="zh-CN" dirty="0"/>
              <a:t>．保护工作表</a:t>
            </a:r>
          </a:p>
          <a:p>
            <a:pPr marL="0" indent="0">
              <a:buNone/>
            </a:pPr>
            <a:r>
              <a:rPr lang="zh-CN" altLang="zh-CN" dirty="0"/>
              <a:t>保护工作表可以防止改变工作表中的内容、对象等。选择“审阅”选项卡“更改”工作组的“保护工作表”命令，弹出“保护工作表”对话框，如图所示。</a:t>
            </a:r>
          </a:p>
          <a:p>
            <a:pPr marL="0" indent="0">
              <a:buNone/>
            </a:pPr>
            <a:endParaRPr lang="zh-CN" altLang="zh-CN" dirty="0"/>
          </a:p>
          <a:p>
            <a:pPr marL="0" indent="0">
              <a:buNone/>
            </a:pPr>
            <a:endParaRPr lang="zh-CN" altLang="zh-CN" dirty="0"/>
          </a:p>
          <a:p>
            <a:pPr marL="0" indent="0">
              <a:buNone/>
            </a:pPr>
            <a:endParaRPr lang="zh-CN" altLang="zh-CN" dirty="0"/>
          </a:p>
          <a:p>
            <a:pPr marL="0" indent="0">
              <a:buNone/>
            </a:pPr>
            <a:endParaRPr lang="zh-CN" altLang="en-US" dirty="0"/>
          </a:p>
          <a:p>
            <a:pPr marL="0" indent="0">
              <a:buNone/>
            </a:pPr>
            <a:endParaRPr lang="zh-CN" altLang="en-US" dirty="0"/>
          </a:p>
        </p:txBody>
      </p:sp>
      <p:pic>
        <p:nvPicPr>
          <p:cNvPr id="7170" name="图片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699542"/>
            <a:ext cx="2520280" cy="4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7273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blip>
          <a:srcRect/>
          <a:stretch>
            <a:fillRect/>
          </a:stretch>
        </p:blipFill>
        <p:spPr>
          <a:xfrm>
            <a:off x="-112145" y="0"/>
            <a:ext cx="9368290" cy="5356788"/>
          </a:xfrm>
          <a:prstGeom prst="rect">
            <a:avLst/>
          </a:prstGeom>
          <a:noFill/>
          <a:ln>
            <a:noFill/>
          </a:ln>
        </p:spPr>
      </p:pic>
      <p:sp>
        <p:nvSpPr>
          <p:cNvPr id="3" name="标题 1"/>
          <p:cNvSpPr txBox="1"/>
          <p:nvPr/>
        </p:nvSpPr>
        <p:spPr>
          <a:xfrm rot="16200000" flipH="1" flipV="1">
            <a:off x="3387960" y="-2003157"/>
            <a:ext cx="2382931" cy="9383147"/>
          </a:xfrm>
          <a:prstGeom prst="rect">
            <a:avLst/>
          </a:prstGeom>
          <a:solidFill>
            <a:srgbClr val="92D050">
              <a:alpha val="80000"/>
            </a:srgbClr>
          </a:solidFill>
          <a:ln w="12700" cap="sq">
            <a:noFill/>
            <a:miter/>
          </a:ln>
        </p:spPr>
        <p:txBody>
          <a:bodyPr vert="horz" wrap="square" lIns="68580" tIns="34290" rIns="68580" bIns="34290" rtlCol="0" anchor="ctr"/>
          <a:lstStyle/>
          <a:p>
            <a:pPr algn="ctr"/>
            <a:endParaRPr kumimoji="1" lang="zh-CN" altLang="en-US" sz="1350"/>
          </a:p>
        </p:txBody>
      </p:sp>
      <p:sp>
        <p:nvSpPr>
          <p:cNvPr id="4" name="标题 1"/>
          <p:cNvSpPr txBox="1"/>
          <p:nvPr/>
        </p:nvSpPr>
        <p:spPr>
          <a:xfrm>
            <a:off x="3037102" y="2335074"/>
            <a:ext cx="3241526" cy="706679"/>
          </a:xfrm>
          <a:custGeom>
            <a:avLst/>
            <a:gdLst>
              <a:gd name="connsiteX0" fmla="*/ 90025 w 7231605"/>
              <a:gd name="connsiteY0" fmla="*/ 0 h 2123901"/>
              <a:gd name="connsiteX1" fmla="*/ 50 w 7231605"/>
              <a:gd name="connsiteY1" fmla="*/ 669351 h 2123901"/>
              <a:gd name="connsiteX2" fmla="*/ 305085 w 7231605"/>
              <a:gd name="connsiteY2" fmla="*/ 1376718 h 2123901"/>
              <a:gd name="connsiteX3" fmla="*/ 1444263 w 7231605"/>
              <a:gd name="connsiteY3" fmla="*/ 1342664 h 2123901"/>
              <a:gd name="connsiteX4" fmla="*/ 2680208 w 7231605"/>
              <a:gd name="connsiteY4" fmla="*/ 733527 h 2123901"/>
              <a:gd name="connsiteX5" fmla="*/ 3725248 w 7231605"/>
              <a:gd name="connsiteY5" fmla="*/ 506200 h 2123901"/>
              <a:gd name="connsiteX6" fmla="*/ 4368260 w 7231605"/>
              <a:gd name="connsiteY6" fmla="*/ 777896 h 2123901"/>
              <a:gd name="connsiteX7" fmla="*/ 4430532 w 7231605"/>
              <a:gd name="connsiteY7" fmla="*/ 1388962 h 2123901"/>
              <a:gd name="connsiteX8" fmla="*/ 4442106 w 7231605"/>
              <a:gd name="connsiteY8" fmla="*/ 1967697 h 2123901"/>
              <a:gd name="connsiteX9" fmla="*/ 4947843 w 7231605"/>
              <a:gd name="connsiteY9" fmla="*/ 2110297 h 2123901"/>
              <a:gd name="connsiteX10" fmla="*/ 5475340 w 7231605"/>
              <a:gd name="connsiteY10" fmla="*/ 1926954 h 2123901"/>
              <a:gd name="connsiteX11" fmla="*/ 6057701 w 7231605"/>
              <a:gd name="connsiteY11" fmla="*/ 1672311 h 2123901"/>
              <a:gd name="connsiteX12" fmla="*/ 6545149 w 7231605"/>
              <a:gd name="connsiteY12" fmla="*/ 1352309 h 2123901"/>
              <a:gd name="connsiteX13" fmla="*/ 7231605 w 7231605"/>
              <a:gd name="connsiteY13" fmla="*/ 1643606 h 2123901"/>
            </a:gdLst>
            <a:ahLst/>
            <a:cxnLst/>
            <a:rect l="l" t="t" r="r" b="b"/>
            <a:pathLst>
              <a:path w="7231605" h="2123901">
                <a:moveTo>
                  <a:pt x="90025" y="0"/>
                </a:moveTo>
                <a:cubicBezTo>
                  <a:pt x="55147" y="121967"/>
                  <a:pt x="-1911" y="381599"/>
                  <a:pt x="50" y="669351"/>
                </a:cubicBezTo>
                <a:cubicBezTo>
                  <a:pt x="1232" y="842843"/>
                  <a:pt x="64383" y="1264499"/>
                  <a:pt x="305085" y="1376718"/>
                </a:cubicBezTo>
                <a:cubicBezTo>
                  <a:pt x="545787" y="1488937"/>
                  <a:pt x="949826" y="1453559"/>
                  <a:pt x="1444263" y="1342664"/>
                </a:cubicBezTo>
                <a:cubicBezTo>
                  <a:pt x="2085089" y="1099969"/>
                  <a:pt x="2300044" y="872938"/>
                  <a:pt x="2680208" y="733527"/>
                </a:cubicBezTo>
                <a:cubicBezTo>
                  <a:pt x="3060372" y="594116"/>
                  <a:pt x="3513045" y="533208"/>
                  <a:pt x="3725248" y="506200"/>
                </a:cubicBezTo>
                <a:cubicBezTo>
                  <a:pt x="3974774" y="526004"/>
                  <a:pt x="4250713" y="630769"/>
                  <a:pt x="4368260" y="777896"/>
                </a:cubicBezTo>
                <a:cubicBezTo>
                  <a:pt x="4485807" y="925023"/>
                  <a:pt x="4475191" y="1290713"/>
                  <a:pt x="4430532" y="1388962"/>
                </a:cubicBezTo>
                <a:cubicBezTo>
                  <a:pt x="4404941" y="1502293"/>
                  <a:pt x="4355888" y="1847475"/>
                  <a:pt x="4442106" y="1967697"/>
                </a:cubicBezTo>
                <a:cubicBezTo>
                  <a:pt x="4528324" y="2087919"/>
                  <a:pt x="4722368" y="2154204"/>
                  <a:pt x="4947843" y="2110297"/>
                </a:cubicBezTo>
                <a:cubicBezTo>
                  <a:pt x="5204955" y="2055279"/>
                  <a:pt x="5290364" y="1999952"/>
                  <a:pt x="5475340" y="1926954"/>
                </a:cubicBezTo>
                <a:cubicBezTo>
                  <a:pt x="5660316" y="1853956"/>
                  <a:pt x="5879400" y="1768085"/>
                  <a:pt x="6057701" y="1672311"/>
                </a:cubicBezTo>
                <a:cubicBezTo>
                  <a:pt x="6236003" y="1576537"/>
                  <a:pt x="6429402" y="1371600"/>
                  <a:pt x="6545149" y="1352309"/>
                </a:cubicBezTo>
                <a:cubicBezTo>
                  <a:pt x="6838379" y="1241743"/>
                  <a:pt x="7052878" y="1330835"/>
                  <a:pt x="7231605" y="1643606"/>
                </a:cubicBezTo>
              </a:path>
            </a:pathLst>
          </a:custGeom>
          <a:noFill/>
          <a:ln w="38100" cap="sq">
            <a:solidFill>
              <a:schemeClr val="accent6"/>
            </a:solidFill>
            <a:miter/>
          </a:ln>
        </p:spPr>
        <p:txBody>
          <a:bodyPr vert="horz" wrap="square" lIns="68580" tIns="34290" rIns="68580" bIns="34290" rtlCol="0" anchor="ctr"/>
          <a:lstStyle/>
          <a:p>
            <a:pPr algn="ctr"/>
            <a:endParaRPr kumimoji="1" lang="zh-CN" altLang="en-US" sz="1350"/>
          </a:p>
        </p:txBody>
      </p:sp>
      <p:sp>
        <p:nvSpPr>
          <p:cNvPr id="5" name="标题 1"/>
          <p:cNvSpPr txBox="1"/>
          <p:nvPr/>
        </p:nvSpPr>
        <p:spPr>
          <a:xfrm>
            <a:off x="6333596" y="2892594"/>
            <a:ext cx="62182" cy="62182"/>
          </a:xfrm>
          <a:prstGeom prst="ellipse">
            <a:avLst/>
          </a:prstGeom>
          <a:solidFill>
            <a:schemeClr val="accent6"/>
          </a:solidFill>
          <a:ln w="12700" cap="sq">
            <a:noFill/>
            <a:miter/>
          </a:ln>
        </p:spPr>
        <p:txBody>
          <a:bodyPr vert="horz" wrap="square" lIns="68580" tIns="34290" rIns="68580" bIns="34290" rtlCol="0" anchor="ctr"/>
          <a:lstStyle/>
          <a:p>
            <a:pPr algn="ctr"/>
            <a:endParaRPr kumimoji="1" lang="zh-CN" altLang="en-US" sz="1350"/>
          </a:p>
        </p:txBody>
      </p:sp>
      <p:sp>
        <p:nvSpPr>
          <p:cNvPr id="6" name="标题 1"/>
          <p:cNvSpPr txBox="1"/>
          <p:nvPr/>
        </p:nvSpPr>
        <p:spPr>
          <a:xfrm>
            <a:off x="3145264" y="2134226"/>
            <a:ext cx="82370" cy="82370"/>
          </a:xfrm>
          <a:prstGeom prst="ellipse">
            <a:avLst/>
          </a:prstGeom>
          <a:solidFill>
            <a:schemeClr val="accent6"/>
          </a:solidFill>
          <a:ln w="12700" cap="sq">
            <a:noFill/>
            <a:miter/>
          </a:ln>
        </p:spPr>
        <p:txBody>
          <a:bodyPr vert="horz" wrap="square" lIns="68580" tIns="34290" rIns="68580" bIns="34290" rtlCol="0" anchor="ctr"/>
          <a:lstStyle/>
          <a:p>
            <a:pPr algn="ctr"/>
            <a:endParaRPr kumimoji="1" lang="zh-CN" altLang="en-US" sz="1350"/>
          </a:p>
        </p:txBody>
      </p:sp>
      <p:grpSp>
        <p:nvGrpSpPr>
          <p:cNvPr id="7" name="Group 6"/>
          <p:cNvGrpSpPr/>
          <p:nvPr/>
        </p:nvGrpSpPr>
        <p:grpSpPr>
          <a:xfrm>
            <a:off x="7994333" y="563816"/>
            <a:ext cx="637608" cy="153136"/>
            <a:chOff x="10659110" y="751754"/>
            <a:chExt cx="850144" cy="204181"/>
          </a:xfrm>
        </p:grpSpPr>
        <p:sp>
          <p:nvSpPr>
            <p:cNvPr id="8" name="标题 1"/>
            <p:cNvSpPr txBox="1"/>
            <p:nvPr/>
          </p:nvSpPr>
          <p:spPr>
            <a:xfrm>
              <a:off x="11305073" y="751754"/>
              <a:ext cx="204181" cy="204181"/>
            </a:xfrm>
            <a:prstGeom prst="ellipse">
              <a:avLst/>
            </a:prstGeom>
            <a:noFill/>
            <a:ln w="12700" cap="sq">
              <a:solidFill>
                <a:schemeClr val="bg1"/>
              </a:solidFill>
              <a:miter/>
            </a:ln>
          </p:spPr>
          <p:txBody>
            <a:bodyPr vert="horz" wrap="square" lIns="68580" tIns="34290" rIns="68580" bIns="34290" rtlCol="0" anchor="ctr"/>
            <a:lstStyle/>
            <a:p>
              <a:pPr algn="ctr"/>
              <a:endParaRPr kumimoji="1" lang="zh-CN" altLang="en-US" sz="1350"/>
            </a:p>
          </p:txBody>
        </p:sp>
        <p:sp>
          <p:nvSpPr>
            <p:cNvPr id="9" name="标题 1"/>
            <p:cNvSpPr txBox="1"/>
            <p:nvPr/>
          </p:nvSpPr>
          <p:spPr>
            <a:xfrm>
              <a:off x="10982092" y="751754"/>
              <a:ext cx="204181" cy="204181"/>
            </a:xfrm>
            <a:prstGeom prst="ellipse">
              <a:avLst/>
            </a:pr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10" name="标题 1"/>
            <p:cNvSpPr txBox="1"/>
            <p:nvPr/>
          </p:nvSpPr>
          <p:spPr>
            <a:xfrm>
              <a:off x="10659110" y="751754"/>
              <a:ext cx="204181" cy="204181"/>
            </a:xfrm>
            <a:prstGeom prst="ellipse">
              <a:avLst/>
            </a:prstGeom>
            <a:solidFill>
              <a:schemeClr val="bg1"/>
            </a:solidFill>
            <a:ln w="12700" cap="sq">
              <a:noFill/>
              <a:miter/>
            </a:ln>
          </p:spPr>
          <p:txBody>
            <a:bodyPr vert="horz" wrap="square" lIns="68580" tIns="34290" rIns="68580" bIns="34290" rtlCol="0" anchor="ctr"/>
            <a:lstStyle/>
            <a:p>
              <a:pPr algn="ctr"/>
              <a:endParaRPr kumimoji="1" lang="zh-CN" altLang="en-US" sz="1350"/>
            </a:p>
          </p:txBody>
        </p:sp>
      </p:grpSp>
      <p:grpSp>
        <p:nvGrpSpPr>
          <p:cNvPr id="11" name="Group 10"/>
          <p:cNvGrpSpPr/>
          <p:nvPr/>
        </p:nvGrpSpPr>
        <p:grpSpPr>
          <a:xfrm>
            <a:off x="495301" y="4500127"/>
            <a:ext cx="615696" cy="67054"/>
            <a:chOff x="660401" y="6000169"/>
            <a:chExt cx="820928" cy="89405"/>
          </a:xfrm>
        </p:grpSpPr>
        <p:sp>
          <p:nvSpPr>
            <p:cNvPr id="12" name="标题 1"/>
            <p:cNvSpPr txBox="1"/>
            <p:nvPr/>
          </p:nvSpPr>
          <p:spPr>
            <a:xfrm rot="10800000">
              <a:off x="660401"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13" name="标题 1"/>
            <p:cNvSpPr txBox="1"/>
            <p:nvPr/>
          </p:nvSpPr>
          <p:spPr>
            <a:xfrm rot="10800000">
              <a:off x="814637"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14" name="标题 1"/>
            <p:cNvSpPr txBox="1"/>
            <p:nvPr/>
          </p:nvSpPr>
          <p:spPr>
            <a:xfrm rot="10800000">
              <a:off x="968873"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15" name="标题 1"/>
            <p:cNvSpPr txBox="1"/>
            <p:nvPr/>
          </p:nvSpPr>
          <p:spPr>
            <a:xfrm rot="10800000">
              <a:off x="1123110"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16" name="标题 1"/>
            <p:cNvSpPr txBox="1"/>
            <p:nvPr/>
          </p:nvSpPr>
          <p:spPr>
            <a:xfrm rot="10800000">
              <a:off x="1277346"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17" name="标题 1"/>
            <p:cNvSpPr txBox="1"/>
            <p:nvPr/>
          </p:nvSpPr>
          <p:spPr>
            <a:xfrm rot="10800000">
              <a:off x="1431582"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grpSp>
      <p:grpSp>
        <p:nvGrpSpPr>
          <p:cNvPr id="18" name="Group 17"/>
          <p:cNvGrpSpPr/>
          <p:nvPr/>
        </p:nvGrpSpPr>
        <p:grpSpPr>
          <a:xfrm>
            <a:off x="1194817" y="4500127"/>
            <a:ext cx="615696" cy="67054"/>
            <a:chOff x="1593089" y="6000169"/>
            <a:chExt cx="820928" cy="89405"/>
          </a:xfrm>
        </p:grpSpPr>
        <p:sp>
          <p:nvSpPr>
            <p:cNvPr id="19" name="标题 1"/>
            <p:cNvSpPr txBox="1"/>
            <p:nvPr/>
          </p:nvSpPr>
          <p:spPr>
            <a:xfrm rot="10800000">
              <a:off x="1593089"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20" name="标题 1"/>
            <p:cNvSpPr txBox="1"/>
            <p:nvPr/>
          </p:nvSpPr>
          <p:spPr>
            <a:xfrm rot="10800000">
              <a:off x="1747325"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21" name="标题 1"/>
            <p:cNvSpPr txBox="1"/>
            <p:nvPr/>
          </p:nvSpPr>
          <p:spPr>
            <a:xfrm rot="10800000">
              <a:off x="1901561"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22" name="标题 1"/>
            <p:cNvSpPr txBox="1"/>
            <p:nvPr/>
          </p:nvSpPr>
          <p:spPr>
            <a:xfrm rot="10800000">
              <a:off x="2055798"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23" name="标题 1"/>
            <p:cNvSpPr txBox="1"/>
            <p:nvPr/>
          </p:nvSpPr>
          <p:spPr>
            <a:xfrm rot="10800000">
              <a:off x="2210034"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sp>
          <p:nvSpPr>
            <p:cNvPr id="24" name="标题 1"/>
            <p:cNvSpPr txBox="1"/>
            <p:nvPr/>
          </p:nvSpPr>
          <p:spPr>
            <a:xfrm rot="10800000">
              <a:off x="2364270" y="6000169"/>
              <a:ext cx="49747" cy="89405"/>
            </a:xfrm>
            <a:custGeom>
              <a:avLst/>
              <a:gdLst>
                <a:gd name="connsiteX0" fmla="*/ 339315 w 678631"/>
                <a:gd name="connsiteY0" fmla="*/ 1219632 h 1219632"/>
                <a:gd name="connsiteX1" fmla="*/ 0 w 678631"/>
                <a:gd name="connsiteY1" fmla="*/ 1219632 h 1219632"/>
                <a:gd name="connsiteX2" fmla="*/ 337685 w 678631"/>
                <a:gd name="connsiteY2" fmla="*/ 0 h 1219632"/>
                <a:gd name="connsiteX3" fmla="*/ 339315 w 678631"/>
                <a:gd name="connsiteY3" fmla="*/ 0 h 1219632"/>
                <a:gd name="connsiteX4" fmla="*/ 340946 w 678631"/>
                <a:gd name="connsiteY4" fmla="*/ 1219632 h 1219632"/>
                <a:gd name="connsiteX5" fmla="*/ 339316 w 678631"/>
                <a:gd name="connsiteY5" fmla="*/ 1219632 h 1219632"/>
                <a:gd name="connsiteX6" fmla="*/ 339316 w 678631"/>
                <a:gd name="connsiteY6" fmla="*/ 0 h 1219632"/>
                <a:gd name="connsiteX7" fmla="*/ 678631 w 678631"/>
                <a:gd name="connsiteY7" fmla="*/ 0 h 1219632"/>
              </a:gdLst>
              <a:ahLst/>
              <a:cxnLst/>
              <a:rect l="l" t="t" r="r" b="b"/>
              <a:pathLst>
                <a:path w="678631" h="1219632">
                  <a:moveTo>
                    <a:pt x="339315" y="1219632"/>
                  </a:moveTo>
                  <a:lnTo>
                    <a:pt x="0" y="1219632"/>
                  </a:lnTo>
                  <a:lnTo>
                    <a:pt x="337685" y="0"/>
                  </a:lnTo>
                  <a:lnTo>
                    <a:pt x="339315" y="0"/>
                  </a:lnTo>
                  <a:close/>
                  <a:moveTo>
                    <a:pt x="340946" y="1219632"/>
                  </a:moveTo>
                  <a:lnTo>
                    <a:pt x="339316" y="1219632"/>
                  </a:lnTo>
                  <a:lnTo>
                    <a:pt x="339316" y="0"/>
                  </a:lnTo>
                  <a:lnTo>
                    <a:pt x="678631" y="0"/>
                  </a:lnTo>
                  <a:close/>
                </a:path>
              </a:pathLst>
            </a:custGeom>
            <a:solidFill>
              <a:schemeClr val="bg1"/>
            </a:solidFill>
            <a:ln w="12700" cap="sq">
              <a:noFill/>
              <a:miter/>
            </a:ln>
          </p:spPr>
          <p:txBody>
            <a:bodyPr vert="horz" wrap="square" lIns="68580" tIns="34290" rIns="68580" bIns="34290" rtlCol="0" anchor="ctr"/>
            <a:lstStyle/>
            <a:p>
              <a:pPr algn="ctr"/>
              <a:endParaRPr kumimoji="1" lang="zh-CN" altLang="en-US" sz="1350"/>
            </a:p>
          </p:txBody>
        </p:sp>
      </p:grpSp>
      <p:sp>
        <p:nvSpPr>
          <p:cNvPr id="26" name="标题 1"/>
          <p:cNvSpPr txBox="1"/>
          <p:nvPr/>
        </p:nvSpPr>
        <p:spPr>
          <a:xfrm>
            <a:off x="3875755" y="993312"/>
            <a:ext cx="1389578" cy="1370338"/>
          </a:xfrm>
          <a:prstGeom prst="rect">
            <a:avLst/>
          </a:prstGeom>
          <a:noFill/>
          <a:ln w="12700" cap="sq">
            <a:noFill/>
            <a:miter/>
          </a:ln>
        </p:spPr>
        <p:txBody>
          <a:bodyPr vert="horz" wrap="square" lIns="0" tIns="0" rIns="0" bIns="0" rtlCol="0" anchor="b"/>
          <a:lstStyle/>
          <a:p>
            <a:pPr algn="ctr"/>
            <a:r>
              <a:rPr kumimoji="1" lang="en-US" altLang="zh-CN" sz="4950">
                <a:ln w="12700">
                  <a:noFill/>
                </a:ln>
                <a:solidFill>
                  <a:srgbClr val="FFFFFF">
                    <a:alpha val="100000"/>
                  </a:srgbClr>
                </a:solidFill>
                <a:latin typeface="OPPOSans B"/>
                <a:ea typeface="OPPOSans B"/>
                <a:cs typeface="OPPOSans B"/>
              </a:rPr>
              <a:t>02</a:t>
            </a:r>
            <a:endParaRPr kumimoji="1" lang="zh-CN" altLang="en-US" sz="1350"/>
          </a:p>
        </p:txBody>
      </p:sp>
      <p:sp>
        <p:nvSpPr>
          <p:cNvPr id="27" name="标题 1"/>
          <p:cNvSpPr txBox="1"/>
          <p:nvPr/>
        </p:nvSpPr>
        <p:spPr>
          <a:xfrm>
            <a:off x="1773203" y="2536894"/>
            <a:ext cx="5594684" cy="1609451"/>
          </a:xfrm>
          <a:prstGeom prst="rect">
            <a:avLst/>
          </a:prstGeom>
          <a:noFill/>
          <a:ln w="12700" cap="sq">
            <a:noFill/>
            <a:miter/>
          </a:ln>
        </p:spPr>
        <p:txBody>
          <a:bodyPr vert="horz" wrap="square" lIns="0" tIns="0" rIns="0" bIns="0" rtlCol="0" anchor="t"/>
          <a:lstStyle/>
          <a:p>
            <a:pPr algn="ctr"/>
            <a:r>
              <a:rPr kumimoji="1" lang="en-US" altLang="zh-CN" sz="3600" dirty="0" err="1">
                <a:ln w="12700">
                  <a:noFill/>
                </a:ln>
                <a:solidFill>
                  <a:srgbClr val="FFFFFF">
                    <a:alpha val="100000"/>
                  </a:srgbClr>
                </a:solidFill>
                <a:latin typeface="OPPOSans H"/>
                <a:ea typeface="OPPOSans H"/>
                <a:cs typeface="OPPOSans H"/>
              </a:rPr>
              <a:t>数据汇总与自动计算</a:t>
            </a:r>
            <a:endParaRPr kumimoji="1" lang="zh-CN" altLang="en-US" sz="1350" dirty="0"/>
          </a:p>
        </p:txBody>
      </p:sp>
      <p:pic>
        <p:nvPicPr>
          <p:cNvPr id="28" name="Picture 27">
            <a:extLst>
              <a:ext uri="{FF2B5EF4-FFF2-40B4-BE49-F238E27FC236}">
                <a16:creationId xmlns:a16="http://schemas.microsoft.com/office/drawing/2014/main" id="{90D8803F-CD50-1C4E-B1BD-EBB8D9E9D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388" y="496109"/>
            <a:ext cx="2387600" cy="431800"/>
          </a:xfrm>
          <a:prstGeom prst="rect">
            <a:avLst/>
          </a:prstGeom>
        </p:spPr>
      </p:pic>
    </p:spTree>
    <p:extLst>
      <p:ext uri="{BB962C8B-B14F-4D97-AF65-F5344CB8AC3E}">
        <p14:creationId xmlns:p14="http://schemas.microsoft.com/office/powerpoint/2010/main" val="12636179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7583" y="1174990"/>
            <a:ext cx="7542975" cy="3499059"/>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36" name="组合 35"/>
          <p:cNvGrpSpPr/>
          <p:nvPr/>
        </p:nvGrpSpPr>
        <p:grpSpPr>
          <a:xfrm>
            <a:off x="1042740" y="570389"/>
            <a:ext cx="1705006" cy="1065257"/>
            <a:chOff x="-49330" y="435397"/>
            <a:chExt cx="1705006" cy="1065257"/>
          </a:xfrm>
        </p:grpSpPr>
        <p:grpSp>
          <p:nvGrpSpPr>
            <p:cNvPr id="37" name="组合 36"/>
            <p:cNvGrpSpPr/>
            <p:nvPr/>
          </p:nvGrpSpPr>
          <p:grpSpPr>
            <a:xfrm>
              <a:off x="-49330" y="435397"/>
              <a:ext cx="1705006" cy="1065257"/>
              <a:chOff x="4333987" y="2362200"/>
              <a:chExt cx="2905012" cy="2905012"/>
            </a:xfrm>
            <a:gradFill>
              <a:gsLst>
                <a:gs pos="62000">
                  <a:srgbClr val="C69135"/>
                </a:gs>
                <a:gs pos="34200">
                  <a:srgbClr val="E6D38F"/>
                </a:gs>
                <a:gs pos="0">
                  <a:srgbClr val="FCD860"/>
                </a:gs>
                <a:gs pos="100000">
                  <a:srgbClr val="F1DF97"/>
                </a:gs>
              </a:gsLst>
              <a:lin ang="12000000" scaled="0"/>
            </a:gradFill>
            <a:effectLst>
              <a:outerShdw blurRad="177800" dist="88900" dir="2700000" algn="tl" rotWithShape="0">
                <a:prstClr val="black">
                  <a:alpha val="30000"/>
                </a:prstClr>
              </a:outerShdw>
            </a:effectLst>
          </p:grpSpPr>
          <p:sp>
            <p:nvSpPr>
              <p:cNvPr id="39" name="任意多边形 38"/>
              <p:cNvSpPr/>
              <p:nvPr/>
            </p:nvSpPr>
            <p:spPr>
              <a:xfrm>
                <a:off x="4333987" y="2362200"/>
                <a:ext cx="2905012" cy="2905012"/>
              </a:xfrm>
              <a:custGeom>
                <a:avLst/>
                <a:gdLst>
                  <a:gd name="connsiteX0" fmla="*/ 1452506 w 2905012"/>
                  <a:gd name="connsiteY0" fmla="*/ 376181 h 2905012"/>
                  <a:gd name="connsiteX1" fmla="*/ 376181 w 2905012"/>
                  <a:gd name="connsiteY1" fmla="*/ 1452506 h 2905012"/>
                  <a:gd name="connsiteX2" fmla="*/ 1452506 w 2905012"/>
                  <a:gd name="connsiteY2" fmla="*/ 2528831 h 2905012"/>
                  <a:gd name="connsiteX3" fmla="*/ 2528831 w 2905012"/>
                  <a:gd name="connsiteY3" fmla="*/ 1452506 h 2905012"/>
                  <a:gd name="connsiteX4" fmla="*/ 1452506 w 2905012"/>
                  <a:gd name="connsiteY4" fmla="*/ 376181 h 2905012"/>
                  <a:gd name="connsiteX5" fmla="*/ 1452506 w 2905012"/>
                  <a:gd name="connsiteY5" fmla="*/ 0 h 2905012"/>
                  <a:gd name="connsiteX6" fmla="*/ 1601017 w 2905012"/>
                  <a:gd name="connsiteY6" fmla="*/ 7499 h 2905012"/>
                  <a:gd name="connsiteX7" fmla="*/ 1643977 w 2905012"/>
                  <a:gd name="connsiteY7" fmla="*/ 14056 h 2905012"/>
                  <a:gd name="connsiteX8" fmla="*/ 1695533 w 2905012"/>
                  <a:gd name="connsiteY8" fmla="*/ 284571 h 2905012"/>
                  <a:gd name="connsiteX9" fmla="*/ 1769616 w 2905012"/>
                  <a:gd name="connsiteY9" fmla="*/ 301003 h 2905012"/>
                  <a:gd name="connsiteX10" fmla="*/ 1825934 w 2905012"/>
                  <a:gd name="connsiteY10" fmla="*/ 319615 h 2905012"/>
                  <a:gd name="connsiteX11" fmla="*/ 2006748 w 2905012"/>
                  <a:gd name="connsiteY11" fmla="*/ 110068 h 2905012"/>
                  <a:gd name="connsiteX12" fmla="*/ 2017887 w 2905012"/>
                  <a:gd name="connsiteY12" fmla="*/ 114145 h 2905012"/>
                  <a:gd name="connsiteX13" fmla="*/ 2264616 w 2905012"/>
                  <a:gd name="connsiteY13" fmla="*/ 248065 h 2905012"/>
                  <a:gd name="connsiteX14" fmla="*/ 2337523 w 2905012"/>
                  <a:gd name="connsiteY14" fmla="*/ 302584 h 2905012"/>
                  <a:gd name="connsiteX15" fmla="*/ 2247066 w 2905012"/>
                  <a:gd name="connsiteY15" fmla="*/ 562199 h 2905012"/>
                  <a:gd name="connsiteX16" fmla="*/ 2280217 w 2905012"/>
                  <a:gd name="connsiteY16" fmla="*/ 591137 h 2905012"/>
                  <a:gd name="connsiteX17" fmla="*/ 2343125 w 2905012"/>
                  <a:gd name="connsiteY17" fmla="*/ 657838 h 2905012"/>
                  <a:gd name="connsiteX18" fmla="*/ 2602428 w 2905012"/>
                  <a:gd name="connsiteY18" fmla="*/ 567489 h 2905012"/>
                  <a:gd name="connsiteX19" fmla="*/ 2656947 w 2905012"/>
                  <a:gd name="connsiteY19" fmla="*/ 640396 h 2905012"/>
                  <a:gd name="connsiteX20" fmla="*/ 2790867 w 2905012"/>
                  <a:gd name="connsiteY20" fmla="*/ 887125 h 2905012"/>
                  <a:gd name="connsiteX21" fmla="*/ 2794944 w 2905012"/>
                  <a:gd name="connsiteY21" fmla="*/ 898265 h 2905012"/>
                  <a:gd name="connsiteX22" fmla="*/ 2586495 w 2905012"/>
                  <a:gd name="connsiteY22" fmla="*/ 1078131 h 2905012"/>
                  <a:gd name="connsiteX23" fmla="*/ 2616181 w 2905012"/>
                  <a:gd name="connsiteY23" fmla="*/ 1182468 h 2905012"/>
                  <a:gd name="connsiteX24" fmla="*/ 2621126 w 2905012"/>
                  <a:gd name="connsiteY24" fmla="*/ 1209611 h 2905012"/>
                  <a:gd name="connsiteX25" fmla="*/ 2890957 w 2905012"/>
                  <a:gd name="connsiteY25" fmla="*/ 1261036 h 2905012"/>
                  <a:gd name="connsiteX26" fmla="*/ 2897513 w 2905012"/>
                  <a:gd name="connsiteY26" fmla="*/ 1303996 h 2905012"/>
                  <a:gd name="connsiteX27" fmla="*/ 2905012 w 2905012"/>
                  <a:gd name="connsiteY27" fmla="*/ 1452506 h 2905012"/>
                  <a:gd name="connsiteX28" fmla="*/ 2897513 w 2905012"/>
                  <a:gd name="connsiteY28" fmla="*/ 1601016 h 2905012"/>
                  <a:gd name="connsiteX29" fmla="*/ 2890957 w 2905012"/>
                  <a:gd name="connsiteY29" fmla="*/ 1643977 h 2905012"/>
                  <a:gd name="connsiteX30" fmla="*/ 2620440 w 2905012"/>
                  <a:gd name="connsiteY30" fmla="*/ 1695533 h 2905012"/>
                  <a:gd name="connsiteX31" fmla="*/ 2604008 w 2905012"/>
                  <a:gd name="connsiteY31" fmla="*/ 1769614 h 2905012"/>
                  <a:gd name="connsiteX32" fmla="*/ 2585396 w 2905012"/>
                  <a:gd name="connsiteY32" fmla="*/ 1825933 h 2905012"/>
                  <a:gd name="connsiteX33" fmla="*/ 2794944 w 2905012"/>
                  <a:gd name="connsiteY33" fmla="*/ 2006748 h 2905012"/>
                  <a:gd name="connsiteX34" fmla="*/ 2790867 w 2905012"/>
                  <a:gd name="connsiteY34" fmla="*/ 2017887 h 2905012"/>
                  <a:gd name="connsiteX35" fmla="*/ 2656947 w 2905012"/>
                  <a:gd name="connsiteY35" fmla="*/ 2264616 h 2905012"/>
                  <a:gd name="connsiteX36" fmla="*/ 2602428 w 2905012"/>
                  <a:gd name="connsiteY36" fmla="*/ 2337523 h 2905012"/>
                  <a:gd name="connsiteX37" fmla="*/ 2342811 w 2905012"/>
                  <a:gd name="connsiteY37" fmla="*/ 2247065 h 2905012"/>
                  <a:gd name="connsiteX38" fmla="*/ 2313875 w 2905012"/>
                  <a:gd name="connsiteY38" fmla="*/ 2280215 h 2905012"/>
                  <a:gd name="connsiteX39" fmla="*/ 2247174 w 2905012"/>
                  <a:gd name="connsiteY39" fmla="*/ 2343123 h 2905012"/>
                  <a:gd name="connsiteX40" fmla="*/ 2337523 w 2905012"/>
                  <a:gd name="connsiteY40" fmla="*/ 2602428 h 2905012"/>
                  <a:gd name="connsiteX41" fmla="*/ 2264616 w 2905012"/>
                  <a:gd name="connsiteY41" fmla="*/ 2656947 h 2905012"/>
                  <a:gd name="connsiteX42" fmla="*/ 2017887 w 2905012"/>
                  <a:gd name="connsiteY42" fmla="*/ 2790867 h 2905012"/>
                  <a:gd name="connsiteX43" fmla="*/ 2006748 w 2905012"/>
                  <a:gd name="connsiteY43" fmla="*/ 2794944 h 2905012"/>
                  <a:gd name="connsiteX44" fmla="*/ 1826880 w 2905012"/>
                  <a:gd name="connsiteY44" fmla="*/ 2586493 h 2905012"/>
                  <a:gd name="connsiteX45" fmla="*/ 1722544 w 2905012"/>
                  <a:gd name="connsiteY45" fmla="*/ 2616179 h 2905012"/>
                  <a:gd name="connsiteX46" fmla="*/ 1695403 w 2905012"/>
                  <a:gd name="connsiteY46" fmla="*/ 2621123 h 2905012"/>
                  <a:gd name="connsiteX47" fmla="*/ 1643977 w 2905012"/>
                  <a:gd name="connsiteY47" fmla="*/ 2890957 h 2905012"/>
                  <a:gd name="connsiteX48" fmla="*/ 1601017 w 2905012"/>
                  <a:gd name="connsiteY48" fmla="*/ 2897513 h 2905012"/>
                  <a:gd name="connsiteX49" fmla="*/ 1452506 w 2905012"/>
                  <a:gd name="connsiteY49" fmla="*/ 2905012 h 2905012"/>
                  <a:gd name="connsiteX50" fmla="*/ 1303996 w 2905012"/>
                  <a:gd name="connsiteY50" fmla="*/ 2897513 h 2905012"/>
                  <a:gd name="connsiteX51" fmla="*/ 1261036 w 2905012"/>
                  <a:gd name="connsiteY51" fmla="*/ 2890957 h 2905012"/>
                  <a:gd name="connsiteX52" fmla="*/ 1209479 w 2905012"/>
                  <a:gd name="connsiteY52" fmla="*/ 2620437 h 2905012"/>
                  <a:gd name="connsiteX53" fmla="*/ 1135396 w 2905012"/>
                  <a:gd name="connsiteY53" fmla="*/ 2604005 h 2905012"/>
                  <a:gd name="connsiteX54" fmla="*/ 1079081 w 2905012"/>
                  <a:gd name="connsiteY54" fmla="*/ 2585394 h 2905012"/>
                  <a:gd name="connsiteX55" fmla="*/ 898265 w 2905012"/>
                  <a:gd name="connsiteY55" fmla="*/ 2794944 h 2905012"/>
                  <a:gd name="connsiteX56" fmla="*/ 887125 w 2905012"/>
                  <a:gd name="connsiteY56" fmla="*/ 2790867 h 2905012"/>
                  <a:gd name="connsiteX57" fmla="*/ 640396 w 2905012"/>
                  <a:gd name="connsiteY57" fmla="*/ 2656947 h 2905012"/>
                  <a:gd name="connsiteX58" fmla="*/ 567489 w 2905012"/>
                  <a:gd name="connsiteY58" fmla="*/ 2602428 h 2905012"/>
                  <a:gd name="connsiteX59" fmla="*/ 657947 w 2905012"/>
                  <a:gd name="connsiteY59" fmla="*/ 2342810 h 2905012"/>
                  <a:gd name="connsiteX60" fmla="*/ 624796 w 2905012"/>
                  <a:gd name="connsiteY60" fmla="*/ 2313872 h 2905012"/>
                  <a:gd name="connsiteX61" fmla="*/ 561890 w 2905012"/>
                  <a:gd name="connsiteY61" fmla="*/ 2247174 h 2905012"/>
                  <a:gd name="connsiteX62" fmla="*/ 302584 w 2905012"/>
                  <a:gd name="connsiteY62" fmla="*/ 2337523 h 2905012"/>
                  <a:gd name="connsiteX63" fmla="*/ 248066 w 2905012"/>
                  <a:gd name="connsiteY63" fmla="*/ 2264616 h 2905012"/>
                  <a:gd name="connsiteX64" fmla="*/ 114145 w 2905012"/>
                  <a:gd name="connsiteY64" fmla="*/ 2017887 h 2905012"/>
                  <a:gd name="connsiteX65" fmla="*/ 110068 w 2905012"/>
                  <a:gd name="connsiteY65" fmla="*/ 2006748 h 2905012"/>
                  <a:gd name="connsiteX66" fmla="*/ 318519 w 2905012"/>
                  <a:gd name="connsiteY66" fmla="*/ 1826880 h 2905012"/>
                  <a:gd name="connsiteX67" fmla="*/ 288831 w 2905012"/>
                  <a:gd name="connsiteY67" fmla="*/ 1722541 h 2905012"/>
                  <a:gd name="connsiteX68" fmla="*/ 283887 w 2905012"/>
                  <a:gd name="connsiteY68" fmla="*/ 1695402 h 2905012"/>
                  <a:gd name="connsiteX69" fmla="*/ 14056 w 2905012"/>
                  <a:gd name="connsiteY69" fmla="*/ 1643977 h 2905012"/>
                  <a:gd name="connsiteX70" fmla="*/ 7499 w 2905012"/>
                  <a:gd name="connsiteY70" fmla="*/ 1601016 h 2905012"/>
                  <a:gd name="connsiteX71" fmla="*/ 0 w 2905012"/>
                  <a:gd name="connsiteY71" fmla="*/ 1452506 h 2905012"/>
                  <a:gd name="connsiteX72" fmla="*/ 7499 w 2905012"/>
                  <a:gd name="connsiteY72" fmla="*/ 1303996 h 2905012"/>
                  <a:gd name="connsiteX73" fmla="*/ 14056 w 2905012"/>
                  <a:gd name="connsiteY73" fmla="*/ 1261036 h 2905012"/>
                  <a:gd name="connsiteX74" fmla="*/ 284572 w 2905012"/>
                  <a:gd name="connsiteY74" fmla="*/ 1209480 h 2905012"/>
                  <a:gd name="connsiteX75" fmla="*/ 301005 w 2905012"/>
                  <a:gd name="connsiteY75" fmla="*/ 1135394 h 2905012"/>
                  <a:gd name="connsiteX76" fmla="*/ 319616 w 2905012"/>
                  <a:gd name="connsiteY76" fmla="*/ 1079079 h 2905012"/>
                  <a:gd name="connsiteX77" fmla="*/ 110068 w 2905012"/>
                  <a:gd name="connsiteY77" fmla="*/ 898264 h 2905012"/>
                  <a:gd name="connsiteX78" fmla="*/ 114145 w 2905012"/>
                  <a:gd name="connsiteY78" fmla="*/ 887125 h 2905012"/>
                  <a:gd name="connsiteX79" fmla="*/ 248066 w 2905012"/>
                  <a:gd name="connsiteY79" fmla="*/ 640396 h 2905012"/>
                  <a:gd name="connsiteX80" fmla="*/ 302584 w 2905012"/>
                  <a:gd name="connsiteY80" fmla="*/ 567489 h 2905012"/>
                  <a:gd name="connsiteX81" fmla="*/ 562199 w 2905012"/>
                  <a:gd name="connsiteY81" fmla="*/ 657946 h 2905012"/>
                  <a:gd name="connsiteX82" fmla="*/ 591138 w 2905012"/>
                  <a:gd name="connsiteY82" fmla="*/ 624794 h 2905012"/>
                  <a:gd name="connsiteX83" fmla="*/ 657838 w 2905012"/>
                  <a:gd name="connsiteY83" fmla="*/ 561888 h 2905012"/>
                  <a:gd name="connsiteX84" fmla="*/ 567489 w 2905012"/>
                  <a:gd name="connsiteY84" fmla="*/ 302584 h 2905012"/>
                  <a:gd name="connsiteX85" fmla="*/ 640396 w 2905012"/>
                  <a:gd name="connsiteY85" fmla="*/ 248065 h 2905012"/>
                  <a:gd name="connsiteX86" fmla="*/ 887125 w 2905012"/>
                  <a:gd name="connsiteY86" fmla="*/ 114145 h 2905012"/>
                  <a:gd name="connsiteX87" fmla="*/ 898265 w 2905012"/>
                  <a:gd name="connsiteY87" fmla="*/ 110068 h 2905012"/>
                  <a:gd name="connsiteX88" fmla="*/ 1078131 w 2905012"/>
                  <a:gd name="connsiteY88" fmla="*/ 318516 h 2905012"/>
                  <a:gd name="connsiteX89" fmla="*/ 1182469 w 2905012"/>
                  <a:gd name="connsiteY89" fmla="*/ 288830 h 2905012"/>
                  <a:gd name="connsiteX90" fmla="*/ 1209611 w 2905012"/>
                  <a:gd name="connsiteY90" fmla="*/ 283886 h 2905012"/>
                  <a:gd name="connsiteX91" fmla="*/ 1261036 w 2905012"/>
                  <a:gd name="connsiteY91" fmla="*/ 14056 h 2905012"/>
                  <a:gd name="connsiteX92" fmla="*/ 1303996 w 2905012"/>
                  <a:gd name="connsiteY92" fmla="*/ 7499 h 2905012"/>
                  <a:gd name="connsiteX93" fmla="*/ 1452506 w 2905012"/>
                  <a:gd name="connsiteY93" fmla="*/ 0 h 290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2905012" h="2905012">
                    <a:moveTo>
                      <a:pt x="1452506" y="376181"/>
                    </a:moveTo>
                    <a:cubicBezTo>
                      <a:pt x="858068" y="376181"/>
                      <a:pt x="376181" y="858068"/>
                      <a:pt x="376181" y="1452506"/>
                    </a:cubicBezTo>
                    <a:cubicBezTo>
                      <a:pt x="376181" y="2046944"/>
                      <a:pt x="858068" y="2528831"/>
                      <a:pt x="1452506" y="2528831"/>
                    </a:cubicBezTo>
                    <a:cubicBezTo>
                      <a:pt x="2046944" y="2528831"/>
                      <a:pt x="2528831" y="2046944"/>
                      <a:pt x="2528831" y="1452506"/>
                    </a:cubicBezTo>
                    <a:cubicBezTo>
                      <a:pt x="2528831" y="858068"/>
                      <a:pt x="2046944" y="376181"/>
                      <a:pt x="1452506" y="376181"/>
                    </a:cubicBezTo>
                    <a:close/>
                    <a:moveTo>
                      <a:pt x="1452506" y="0"/>
                    </a:moveTo>
                    <a:cubicBezTo>
                      <a:pt x="1502644" y="0"/>
                      <a:pt x="1552188" y="2540"/>
                      <a:pt x="1601017" y="7499"/>
                    </a:cubicBezTo>
                    <a:lnTo>
                      <a:pt x="1643977" y="14056"/>
                    </a:lnTo>
                    <a:lnTo>
                      <a:pt x="1695533" y="284571"/>
                    </a:lnTo>
                    <a:lnTo>
                      <a:pt x="1769616" y="301003"/>
                    </a:lnTo>
                    <a:lnTo>
                      <a:pt x="1825934" y="319615"/>
                    </a:lnTo>
                    <a:lnTo>
                      <a:pt x="2006748" y="110068"/>
                    </a:lnTo>
                    <a:lnTo>
                      <a:pt x="2017887" y="114145"/>
                    </a:lnTo>
                    <a:cubicBezTo>
                      <a:pt x="2104775" y="150896"/>
                      <a:pt x="2187342" y="195860"/>
                      <a:pt x="2264616" y="248065"/>
                    </a:cubicBezTo>
                    <a:lnTo>
                      <a:pt x="2337523" y="302584"/>
                    </a:lnTo>
                    <a:lnTo>
                      <a:pt x="2247066" y="562199"/>
                    </a:lnTo>
                    <a:lnTo>
                      <a:pt x="2280217" y="591137"/>
                    </a:lnTo>
                    <a:lnTo>
                      <a:pt x="2343125" y="657838"/>
                    </a:lnTo>
                    <a:lnTo>
                      <a:pt x="2602428" y="567489"/>
                    </a:lnTo>
                    <a:lnTo>
                      <a:pt x="2656947" y="640396"/>
                    </a:lnTo>
                    <a:cubicBezTo>
                      <a:pt x="2709152" y="717670"/>
                      <a:pt x="2754117" y="800238"/>
                      <a:pt x="2790867" y="887125"/>
                    </a:cubicBezTo>
                    <a:lnTo>
                      <a:pt x="2794944" y="898265"/>
                    </a:lnTo>
                    <a:lnTo>
                      <a:pt x="2586495" y="1078131"/>
                    </a:lnTo>
                    <a:lnTo>
                      <a:pt x="2616181" y="1182468"/>
                    </a:lnTo>
                    <a:lnTo>
                      <a:pt x="2621126" y="1209611"/>
                    </a:lnTo>
                    <a:lnTo>
                      <a:pt x="2890957" y="1261036"/>
                    </a:lnTo>
                    <a:lnTo>
                      <a:pt x="2897513" y="1303996"/>
                    </a:lnTo>
                    <a:cubicBezTo>
                      <a:pt x="2902472" y="1352825"/>
                      <a:pt x="2905012" y="1402369"/>
                      <a:pt x="2905012" y="1452506"/>
                    </a:cubicBezTo>
                    <a:cubicBezTo>
                      <a:pt x="2905012" y="1502643"/>
                      <a:pt x="2902472" y="1552187"/>
                      <a:pt x="2897513" y="1601016"/>
                    </a:cubicBezTo>
                    <a:lnTo>
                      <a:pt x="2890957" y="1643977"/>
                    </a:lnTo>
                    <a:lnTo>
                      <a:pt x="2620440" y="1695533"/>
                    </a:lnTo>
                    <a:lnTo>
                      <a:pt x="2604008" y="1769614"/>
                    </a:lnTo>
                    <a:lnTo>
                      <a:pt x="2585396" y="1825933"/>
                    </a:lnTo>
                    <a:lnTo>
                      <a:pt x="2794944" y="2006748"/>
                    </a:lnTo>
                    <a:lnTo>
                      <a:pt x="2790867" y="2017887"/>
                    </a:lnTo>
                    <a:cubicBezTo>
                      <a:pt x="2754117" y="2104775"/>
                      <a:pt x="2709152" y="2187342"/>
                      <a:pt x="2656947" y="2264616"/>
                    </a:cubicBezTo>
                    <a:lnTo>
                      <a:pt x="2602428" y="2337523"/>
                    </a:lnTo>
                    <a:lnTo>
                      <a:pt x="2342811" y="2247065"/>
                    </a:lnTo>
                    <a:lnTo>
                      <a:pt x="2313875" y="2280215"/>
                    </a:lnTo>
                    <a:lnTo>
                      <a:pt x="2247174" y="2343123"/>
                    </a:lnTo>
                    <a:lnTo>
                      <a:pt x="2337523" y="2602428"/>
                    </a:lnTo>
                    <a:lnTo>
                      <a:pt x="2264616" y="2656947"/>
                    </a:lnTo>
                    <a:cubicBezTo>
                      <a:pt x="2187342" y="2709152"/>
                      <a:pt x="2104775" y="2754117"/>
                      <a:pt x="2017887" y="2790867"/>
                    </a:cubicBezTo>
                    <a:lnTo>
                      <a:pt x="2006748" y="2794944"/>
                    </a:lnTo>
                    <a:lnTo>
                      <a:pt x="1826880" y="2586493"/>
                    </a:lnTo>
                    <a:lnTo>
                      <a:pt x="1722544" y="2616179"/>
                    </a:lnTo>
                    <a:lnTo>
                      <a:pt x="1695403" y="2621123"/>
                    </a:lnTo>
                    <a:lnTo>
                      <a:pt x="1643977" y="2890957"/>
                    </a:lnTo>
                    <a:lnTo>
                      <a:pt x="1601017" y="2897513"/>
                    </a:lnTo>
                    <a:cubicBezTo>
                      <a:pt x="1552188" y="2902472"/>
                      <a:pt x="1502644" y="2905012"/>
                      <a:pt x="1452506" y="2905012"/>
                    </a:cubicBezTo>
                    <a:cubicBezTo>
                      <a:pt x="1402369" y="2905012"/>
                      <a:pt x="1352825" y="2902472"/>
                      <a:pt x="1303996" y="2897513"/>
                    </a:cubicBezTo>
                    <a:lnTo>
                      <a:pt x="1261036" y="2890957"/>
                    </a:lnTo>
                    <a:lnTo>
                      <a:pt x="1209479" y="2620437"/>
                    </a:lnTo>
                    <a:lnTo>
                      <a:pt x="1135396" y="2604005"/>
                    </a:lnTo>
                    <a:lnTo>
                      <a:pt x="1079081" y="2585394"/>
                    </a:lnTo>
                    <a:lnTo>
                      <a:pt x="898265" y="2794944"/>
                    </a:lnTo>
                    <a:lnTo>
                      <a:pt x="887125" y="2790867"/>
                    </a:lnTo>
                    <a:cubicBezTo>
                      <a:pt x="800238" y="2754117"/>
                      <a:pt x="717670" y="2709152"/>
                      <a:pt x="640396" y="2656947"/>
                    </a:cubicBezTo>
                    <a:lnTo>
                      <a:pt x="567489" y="2602428"/>
                    </a:lnTo>
                    <a:lnTo>
                      <a:pt x="657947" y="2342810"/>
                    </a:lnTo>
                    <a:lnTo>
                      <a:pt x="624796" y="2313872"/>
                    </a:lnTo>
                    <a:lnTo>
                      <a:pt x="561890" y="2247174"/>
                    </a:lnTo>
                    <a:lnTo>
                      <a:pt x="302584" y="2337523"/>
                    </a:lnTo>
                    <a:lnTo>
                      <a:pt x="248066" y="2264616"/>
                    </a:lnTo>
                    <a:cubicBezTo>
                      <a:pt x="195860" y="2187342"/>
                      <a:pt x="150896" y="2104775"/>
                      <a:pt x="114145" y="2017887"/>
                    </a:cubicBezTo>
                    <a:lnTo>
                      <a:pt x="110068" y="2006748"/>
                    </a:lnTo>
                    <a:lnTo>
                      <a:pt x="318519" y="1826880"/>
                    </a:lnTo>
                    <a:lnTo>
                      <a:pt x="288831" y="1722541"/>
                    </a:lnTo>
                    <a:lnTo>
                      <a:pt x="283887" y="1695402"/>
                    </a:lnTo>
                    <a:lnTo>
                      <a:pt x="14056" y="1643977"/>
                    </a:lnTo>
                    <a:lnTo>
                      <a:pt x="7499" y="1601016"/>
                    </a:lnTo>
                    <a:cubicBezTo>
                      <a:pt x="2541" y="1552187"/>
                      <a:pt x="0" y="1502643"/>
                      <a:pt x="0" y="1452506"/>
                    </a:cubicBezTo>
                    <a:cubicBezTo>
                      <a:pt x="0" y="1402369"/>
                      <a:pt x="2541" y="1352825"/>
                      <a:pt x="7499" y="1303996"/>
                    </a:cubicBezTo>
                    <a:lnTo>
                      <a:pt x="14056" y="1261036"/>
                    </a:lnTo>
                    <a:lnTo>
                      <a:pt x="284572" y="1209480"/>
                    </a:lnTo>
                    <a:lnTo>
                      <a:pt x="301005" y="1135394"/>
                    </a:lnTo>
                    <a:lnTo>
                      <a:pt x="319616" y="1079079"/>
                    </a:lnTo>
                    <a:lnTo>
                      <a:pt x="110068" y="898264"/>
                    </a:lnTo>
                    <a:lnTo>
                      <a:pt x="114145" y="887125"/>
                    </a:lnTo>
                    <a:cubicBezTo>
                      <a:pt x="150896" y="800238"/>
                      <a:pt x="195860" y="717670"/>
                      <a:pt x="248066" y="640396"/>
                    </a:cubicBezTo>
                    <a:lnTo>
                      <a:pt x="302584" y="567489"/>
                    </a:lnTo>
                    <a:lnTo>
                      <a:pt x="562199" y="657946"/>
                    </a:lnTo>
                    <a:lnTo>
                      <a:pt x="591138" y="624794"/>
                    </a:lnTo>
                    <a:lnTo>
                      <a:pt x="657838" y="561888"/>
                    </a:lnTo>
                    <a:lnTo>
                      <a:pt x="567489" y="302584"/>
                    </a:lnTo>
                    <a:lnTo>
                      <a:pt x="640396" y="248065"/>
                    </a:lnTo>
                    <a:cubicBezTo>
                      <a:pt x="717670" y="195860"/>
                      <a:pt x="800238" y="150896"/>
                      <a:pt x="887125" y="114145"/>
                    </a:cubicBezTo>
                    <a:lnTo>
                      <a:pt x="898265" y="110068"/>
                    </a:lnTo>
                    <a:lnTo>
                      <a:pt x="1078131" y="318516"/>
                    </a:lnTo>
                    <a:lnTo>
                      <a:pt x="1182469" y="288830"/>
                    </a:lnTo>
                    <a:lnTo>
                      <a:pt x="1209611" y="283886"/>
                    </a:lnTo>
                    <a:lnTo>
                      <a:pt x="1261036" y="14056"/>
                    </a:lnTo>
                    <a:lnTo>
                      <a:pt x="1303996" y="7499"/>
                    </a:lnTo>
                    <a:cubicBezTo>
                      <a:pt x="1352825" y="2540"/>
                      <a:pt x="1402369" y="0"/>
                      <a:pt x="1452506"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E932F"/>
                  </a:solidFill>
                </a:endParaRPr>
              </a:p>
            </p:txBody>
          </p:sp>
          <p:sp>
            <p:nvSpPr>
              <p:cNvPr id="40" name="椭圆 39"/>
              <p:cNvSpPr/>
              <p:nvPr/>
            </p:nvSpPr>
            <p:spPr>
              <a:xfrm>
                <a:off x="4710168" y="2738381"/>
                <a:ext cx="2152649" cy="2152650"/>
              </a:xfrm>
              <a:prstGeom prst="ellipse">
                <a:avLst/>
              </a:prstGeom>
              <a:grpFill/>
              <a:ln w="19050">
                <a:gradFill>
                  <a:gsLst>
                    <a:gs pos="100000">
                      <a:schemeClr val="accent1">
                        <a:lumMod val="5000"/>
                        <a:lumOff val="95000"/>
                      </a:schemeClr>
                    </a:gs>
                    <a:gs pos="0">
                      <a:srgbClr val="EEEEE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E932F"/>
                  </a:solidFill>
                </a:endParaRPr>
              </a:p>
            </p:txBody>
          </p:sp>
          <p:sp>
            <p:nvSpPr>
              <p:cNvPr id="41" name="椭圆 40"/>
              <p:cNvSpPr/>
              <p:nvPr/>
            </p:nvSpPr>
            <p:spPr>
              <a:xfrm>
                <a:off x="4710169" y="2738382"/>
                <a:ext cx="2152650" cy="2152648"/>
              </a:xfrm>
              <a:prstGeom prst="ellipse">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E932F"/>
                  </a:solidFill>
                </a:endParaRPr>
              </a:p>
            </p:txBody>
          </p:sp>
        </p:grpSp>
        <p:sp>
          <p:nvSpPr>
            <p:cNvPr id="38" name="矩形 37"/>
            <p:cNvSpPr/>
            <p:nvPr/>
          </p:nvSpPr>
          <p:spPr>
            <a:xfrm>
              <a:off x="212032" y="775242"/>
              <a:ext cx="1172746" cy="377026"/>
            </a:xfrm>
            <a:prstGeom prst="rect">
              <a:avLst/>
            </a:prstGeom>
          </p:spPr>
          <p:txBody>
            <a:bodyPr wrap="square" lIns="68580" tIns="34290" rIns="68580" bIns="34290">
              <a:spAutoFit/>
            </a:bodyPr>
            <a:lstStyle/>
            <a:p>
              <a:pPr algn="ctr"/>
              <a:r>
                <a:rPr lang="zh-CN" altLang="en-US" sz="2000" b="1" dirty="0">
                  <a:solidFill>
                    <a:srgbClr val="002060"/>
                  </a:solidFill>
                  <a:latin typeface="黑体" pitchFamily="49" charset="-122"/>
                  <a:ea typeface="黑体" pitchFamily="49" charset="-122"/>
                </a:rPr>
                <a:t>即将学习</a:t>
              </a:r>
            </a:p>
          </p:txBody>
        </p:sp>
      </p:gr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64876">
            <a:off x="5887707" y="1268822"/>
            <a:ext cx="2328794" cy="3291830"/>
          </a:xfrm>
          <a:prstGeom prst="rect">
            <a:avLst/>
          </a:prstGeom>
          <a:solidFill>
            <a:srgbClr val="FFFFFF">
              <a:shade val="85000"/>
            </a:srgbClr>
          </a:solidFill>
          <a:ln w="762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2" name="Rectangle 3"/>
          <p:cNvSpPr txBox="1">
            <a:spLocks noChangeArrowheads="1"/>
          </p:cNvSpPr>
          <p:nvPr/>
        </p:nvSpPr>
        <p:spPr>
          <a:xfrm>
            <a:off x="1369935" y="1523376"/>
            <a:ext cx="6800663" cy="2967397"/>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b="1" dirty="0">
                <a:solidFill>
                  <a:schemeClr val="accent6">
                    <a:lumMod val="60000"/>
                    <a:lumOff val="40000"/>
                  </a:schemeClr>
                </a:solidFill>
                <a:latin typeface="微软雅黑" panose="020B0503020204020204" pitchFamily="34" charset="-122"/>
                <a:ea typeface="微软雅黑" panose="020B0503020204020204" pitchFamily="34" charset="-122"/>
              </a:rPr>
              <a:t>4.1</a:t>
            </a:r>
            <a:r>
              <a:rPr lang="zh-CN" altLang="en-US" sz="2400" b="1" dirty="0">
                <a:solidFill>
                  <a:schemeClr val="accent6">
                    <a:lumMod val="60000"/>
                    <a:lumOff val="40000"/>
                  </a:schemeClr>
                </a:solidFill>
                <a:latin typeface="微软雅黑" panose="020B0503020204020204" pitchFamily="34" charset="-122"/>
                <a:ea typeface="微软雅黑" panose="020B0503020204020204" pitchFamily="34" charset="-122"/>
              </a:rPr>
              <a:t>　</a:t>
            </a:r>
            <a:r>
              <a:rPr lang="en-US" altLang="zh-CN" sz="2400" b="1" dirty="0">
                <a:solidFill>
                  <a:schemeClr val="accent6">
                    <a:lumMod val="60000"/>
                    <a:lumOff val="40000"/>
                  </a:schemeClr>
                </a:solidFill>
                <a:latin typeface="微软雅黑" panose="020B0503020204020204" pitchFamily="34" charset="-122"/>
                <a:ea typeface="微软雅黑" panose="020B0503020204020204" pitchFamily="34" charset="-122"/>
              </a:rPr>
              <a:t>Excel 2016</a:t>
            </a:r>
            <a:r>
              <a:rPr lang="zh-CN" altLang="en-US" sz="2400" b="1" dirty="0">
                <a:solidFill>
                  <a:schemeClr val="accent6">
                    <a:lumMod val="60000"/>
                    <a:lumOff val="40000"/>
                  </a:schemeClr>
                </a:solidFill>
                <a:latin typeface="微软雅黑" panose="020B0503020204020204" pitchFamily="34" charset="-122"/>
                <a:ea typeface="微软雅黑" panose="020B0503020204020204" pitchFamily="34" charset="-122"/>
              </a:rPr>
              <a:t>的概述</a:t>
            </a:r>
          </a:p>
          <a:p>
            <a:pPr marL="0" indent="0">
              <a:buNone/>
            </a:pPr>
            <a:r>
              <a:rPr lang="en-US" altLang="zh-CN" sz="2400" b="1" dirty="0">
                <a:solidFill>
                  <a:schemeClr val="accent6">
                    <a:lumMod val="60000"/>
                    <a:lumOff val="40000"/>
                  </a:schemeClr>
                </a:solidFill>
                <a:latin typeface="微软雅黑" panose="020B0503020204020204" pitchFamily="34" charset="-122"/>
                <a:ea typeface="微软雅黑" panose="020B0503020204020204" pitchFamily="34" charset="-122"/>
              </a:rPr>
              <a:t>4.2</a:t>
            </a:r>
            <a:r>
              <a:rPr lang="zh-CN" altLang="en-US" sz="2400" b="1" dirty="0">
                <a:solidFill>
                  <a:schemeClr val="accent6">
                    <a:lumMod val="60000"/>
                    <a:lumOff val="40000"/>
                  </a:schemeClr>
                </a:solidFill>
                <a:latin typeface="微软雅黑" panose="020B0503020204020204" pitchFamily="34" charset="-122"/>
                <a:ea typeface="微软雅黑" panose="020B0503020204020204" pitchFamily="34" charset="-122"/>
              </a:rPr>
              <a:t>　</a:t>
            </a:r>
            <a:r>
              <a:rPr lang="en-US" altLang="zh-CN" sz="2400" b="1" dirty="0">
                <a:solidFill>
                  <a:schemeClr val="accent6">
                    <a:lumMod val="60000"/>
                    <a:lumOff val="40000"/>
                  </a:schemeClr>
                </a:solidFill>
                <a:latin typeface="微软雅黑" panose="020B0503020204020204" pitchFamily="34" charset="-122"/>
                <a:ea typeface="微软雅黑" panose="020B0503020204020204" pitchFamily="34" charset="-122"/>
              </a:rPr>
              <a:t>Excel 2016</a:t>
            </a:r>
            <a:r>
              <a:rPr lang="zh-CN" altLang="en-US" sz="2400" b="1" dirty="0">
                <a:solidFill>
                  <a:schemeClr val="accent6">
                    <a:lumMod val="60000"/>
                    <a:lumOff val="40000"/>
                  </a:schemeClr>
                </a:solidFill>
                <a:latin typeface="微软雅黑" panose="020B0503020204020204" pitchFamily="34" charset="-122"/>
                <a:ea typeface="微软雅黑" panose="020B0503020204020204" pitchFamily="34" charset="-122"/>
              </a:rPr>
              <a:t>的基本编辑操作</a:t>
            </a:r>
          </a:p>
          <a:p>
            <a:pPr marL="0" indent="0">
              <a:buNone/>
            </a:pPr>
            <a:r>
              <a:rPr lang="en-US" altLang="zh-CN" sz="2400" b="1" dirty="0">
                <a:solidFill>
                  <a:srgbClr val="C00000"/>
                </a:solidFill>
                <a:latin typeface="微软雅黑" panose="020B0503020204020204" pitchFamily="34" charset="-122"/>
                <a:ea typeface="微软雅黑" panose="020B0503020204020204" pitchFamily="34" charset="-122"/>
              </a:rPr>
              <a:t>4.3</a:t>
            </a:r>
            <a:r>
              <a:rPr lang="zh-CN" altLang="en-US" sz="2400" b="1" dirty="0">
                <a:solidFill>
                  <a:srgbClr val="C00000"/>
                </a:solidFill>
                <a:latin typeface="微软雅黑" panose="020B0503020204020204" pitchFamily="34" charset="-122"/>
                <a:ea typeface="微软雅黑" panose="020B0503020204020204" pitchFamily="34" charset="-122"/>
              </a:rPr>
              <a:t>　</a:t>
            </a:r>
            <a:r>
              <a:rPr lang="en-US" altLang="zh-CN" sz="2400" b="1" dirty="0">
                <a:solidFill>
                  <a:srgbClr val="C00000"/>
                </a:solidFill>
                <a:latin typeface="微软雅黑" panose="020B0503020204020204" pitchFamily="34" charset="-122"/>
                <a:ea typeface="微软雅黑" panose="020B0503020204020204" pitchFamily="34" charset="-122"/>
              </a:rPr>
              <a:t>Excel 2016</a:t>
            </a:r>
            <a:r>
              <a:rPr lang="zh-CN" altLang="en-US" sz="2400" b="1" dirty="0">
                <a:solidFill>
                  <a:srgbClr val="C00000"/>
                </a:solidFill>
                <a:latin typeface="微软雅黑" panose="020B0503020204020204" pitchFamily="34" charset="-122"/>
                <a:ea typeface="微软雅黑" panose="020B0503020204020204" pitchFamily="34" charset="-122"/>
              </a:rPr>
              <a:t>的数据管理</a:t>
            </a:r>
          </a:p>
          <a:p>
            <a:pPr marL="0" indent="0">
              <a:buNone/>
            </a:pPr>
            <a:r>
              <a:rPr lang="en-US" altLang="zh-CN" sz="2400" b="1" dirty="0">
                <a:solidFill>
                  <a:schemeClr val="accent6">
                    <a:lumMod val="60000"/>
                    <a:lumOff val="40000"/>
                  </a:schemeClr>
                </a:solidFill>
                <a:latin typeface="微软雅黑" panose="020B0503020204020204" pitchFamily="34" charset="-122"/>
                <a:ea typeface="微软雅黑" panose="020B0503020204020204" pitchFamily="34" charset="-122"/>
              </a:rPr>
              <a:t>4.4</a:t>
            </a:r>
            <a:r>
              <a:rPr lang="zh-CN" altLang="en-US" sz="2400" b="1" dirty="0">
                <a:solidFill>
                  <a:schemeClr val="accent6">
                    <a:lumMod val="60000"/>
                    <a:lumOff val="40000"/>
                  </a:schemeClr>
                </a:solidFill>
                <a:latin typeface="微软雅黑" panose="020B0503020204020204" pitchFamily="34" charset="-122"/>
                <a:ea typeface="微软雅黑" panose="020B0503020204020204" pitchFamily="34" charset="-122"/>
              </a:rPr>
              <a:t>　图表的应用</a:t>
            </a:r>
          </a:p>
          <a:p>
            <a:pPr marL="0" indent="0">
              <a:buNone/>
            </a:pPr>
            <a:r>
              <a:rPr lang="en-US" altLang="zh-CN" sz="2400" b="1" dirty="0">
                <a:solidFill>
                  <a:schemeClr val="accent6">
                    <a:lumMod val="60000"/>
                    <a:lumOff val="40000"/>
                  </a:schemeClr>
                </a:solidFill>
                <a:latin typeface="微软雅黑" panose="020B0503020204020204" pitchFamily="34" charset="-122"/>
                <a:ea typeface="微软雅黑" panose="020B0503020204020204" pitchFamily="34" charset="-122"/>
              </a:rPr>
              <a:t>4.5</a:t>
            </a:r>
            <a:r>
              <a:rPr lang="zh-CN" altLang="en-US" sz="2400" b="1" dirty="0">
                <a:solidFill>
                  <a:schemeClr val="accent6">
                    <a:lumMod val="60000"/>
                    <a:lumOff val="40000"/>
                  </a:schemeClr>
                </a:solidFill>
                <a:latin typeface="微软雅黑" panose="020B0503020204020204" pitchFamily="34" charset="-122"/>
                <a:ea typeface="微软雅黑" panose="020B0503020204020204" pitchFamily="34" charset="-122"/>
              </a:rPr>
              <a:t>　数据打印</a:t>
            </a:r>
          </a:p>
        </p:txBody>
      </p:sp>
    </p:spTree>
    <p:extLst>
      <p:ext uri="{BB962C8B-B14F-4D97-AF65-F5344CB8AC3E}">
        <p14:creationId xmlns:p14="http://schemas.microsoft.com/office/powerpoint/2010/main" val="14914390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sp>
        <p:nvSpPr>
          <p:cNvPr id="5" name="内容占位符 2"/>
          <p:cNvSpPr>
            <a:spLocks noGrp="1"/>
          </p:cNvSpPr>
          <p:nvPr>
            <p:ph sz="quarter" idx="10"/>
          </p:nvPr>
        </p:nvSpPr>
        <p:spPr>
          <a:xfrm>
            <a:off x="467544" y="1203598"/>
            <a:ext cx="8459414" cy="390525"/>
          </a:xfrm>
        </p:spPr>
        <p:txBody>
          <a:bodyPr/>
          <a:lstStyle/>
          <a:p>
            <a:pPr marL="0" indent="0">
              <a:lnSpc>
                <a:spcPct val="150000"/>
              </a:lnSpc>
              <a:buNone/>
            </a:pPr>
            <a:r>
              <a:rPr lang="zh-CN" altLang="en-US" dirty="0"/>
              <a:t>       工作表中的数据通常是由一条条的记录组成的，就像一个数据库，</a:t>
            </a:r>
            <a:r>
              <a:rPr lang="en-US" altLang="zh-CN" dirty="0"/>
              <a:t>Excel  2016</a:t>
            </a:r>
            <a:r>
              <a:rPr lang="zh-CN" altLang="en-US" dirty="0"/>
              <a:t>不但能够通过记录单来增加、删除和移动数据，而且能够对数据清单进行设置条件格式、排序、筛选、分类汇总与统计等管理。</a:t>
            </a:r>
            <a:endParaRPr lang="zh-CN" altLang="zh-CN" dirty="0"/>
          </a:p>
          <a:p>
            <a:pPr marL="0" indent="0">
              <a:lnSpc>
                <a:spcPct val="150000"/>
              </a:lnSpc>
              <a:buNone/>
            </a:pPr>
            <a:endParaRPr lang="zh-CN" altLang="zh-CN" dirty="0"/>
          </a:p>
          <a:p>
            <a:pPr marL="0" indent="0">
              <a:lnSpc>
                <a:spcPct val="150000"/>
              </a:lnSpc>
              <a:buNone/>
            </a:pPr>
            <a:endParaRPr lang="zh-CN" altLang="en-US" dirty="0"/>
          </a:p>
          <a:p>
            <a:pPr marL="0" indent="0">
              <a:lnSpc>
                <a:spcPct val="150000"/>
              </a:lnSpc>
              <a:buNone/>
            </a:pPr>
            <a:endParaRPr lang="zh-CN" altLang="en-US" dirty="0"/>
          </a:p>
        </p:txBody>
      </p:sp>
    </p:spTree>
    <p:extLst>
      <p:ext uri="{BB962C8B-B14F-4D97-AF65-F5344CB8AC3E}">
        <p14:creationId xmlns:p14="http://schemas.microsoft.com/office/powerpoint/2010/main" val="37866261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4.3.1</a:t>
            </a:r>
            <a:r>
              <a:rPr lang="zh-CN" altLang="zh-CN" dirty="0"/>
              <a:t>　数据清单</a:t>
            </a:r>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sp>
        <p:nvSpPr>
          <p:cNvPr id="5" name="内容占位符 2"/>
          <p:cNvSpPr>
            <a:spLocks noGrp="1"/>
          </p:cNvSpPr>
          <p:nvPr>
            <p:ph sz="quarter" idx="10"/>
          </p:nvPr>
        </p:nvSpPr>
        <p:spPr>
          <a:xfrm>
            <a:off x="505074" y="1131590"/>
            <a:ext cx="8459414" cy="390525"/>
          </a:xfrm>
        </p:spPr>
        <p:txBody>
          <a:bodyPr/>
          <a:lstStyle/>
          <a:p>
            <a:pPr marL="0" indent="0">
              <a:lnSpc>
                <a:spcPct val="150000"/>
              </a:lnSpc>
              <a:buNone/>
            </a:pPr>
            <a:r>
              <a:rPr lang="en-US" altLang="zh-CN" dirty="0"/>
              <a:t>       </a:t>
            </a:r>
            <a:r>
              <a:rPr lang="zh-CN" altLang="zh-CN" dirty="0"/>
              <a:t>所谓数据清单，就是包含有关数据的一系列工作表数据行。它具备数据库的多种管理功能，是</a:t>
            </a:r>
            <a:r>
              <a:rPr lang="en-US" altLang="zh-CN" dirty="0"/>
              <a:t>Excel</a:t>
            </a:r>
            <a:r>
              <a:rPr lang="zh-CN" altLang="zh-CN" dirty="0"/>
              <a:t>中常用的工具。数据清单中的行相当于数据库中的记录，行标题相当于记录名。数据清单中的列相当于数据库中的字段，列标题相当于数据库中的字段名称。</a:t>
            </a:r>
            <a:endParaRPr lang="en-US" altLang="zh-CN" dirty="0"/>
          </a:p>
          <a:p>
            <a:pPr marL="0" indent="0">
              <a:lnSpc>
                <a:spcPct val="150000"/>
              </a:lnSpc>
              <a:buNone/>
            </a:pPr>
            <a:endParaRPr lang="zh-CN" altLang="zh-CN" dirty="0"/>
          </a:p>
          <a:p>
            <a:pPr marL="0" indent="0">
              <a:lnSpc>
                <a:spcPct val="150000"/>
              </a:lnSpc>
              <a:buNone/>
            </a:pPr>
            <a:endParaRPr lang="zh-CN" altLang="zh-CN" dirty="0"/>
          </a:p>
          <a:p>
            <a:pPr marL="0" indent="0">
              <a:lnSpc>
                <a:spcPct val="150000"/>
              </a:lnSpc>
              <a:buNone/>
            </a:pPr>
            <a:endParaRPr lang="zh-CN" altLang="en-US" dirty="0"/>
          </a:p>
          <a:p>
            <a:pPr marL="0" indent="0">
              <a:lnSpc>
                <a:spcPct val="150000"/>
              </a:lnSpc>
              <a:buNone/>
            </a:pPr>
            <a:endParaRPr lang="zh-CN" altLang="en-US" dirty="0"/>
          </a:p>
        </p:txBody>
      </p:sp>
    </p:spTree>
    <p:extLst>
      <p:ext uri="{BB962C8B-B14F-4D97-AF65-F5344CB8AC3E}">
        <p14:creationId xmlns:p14="http://schemas.microsoft.com/office/powerpoint/2010/main" val="30778400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4.3.1</a:t>
            </a:r>
            <a:r>
              <a:rPr lang="zh-CN" altLang="zh-CN" dirty="0"/>
              <a:t>　数据清单</a:t>
            </a:r>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sp>
        <p:nvSpPr>
          <p:cNvPr id="5" name="内容占位符 2"/>
          <p:cNvSpPr>
            <a:spLocks noGrp="1"/>
          </p:cNvSpPr>
          <p:nvPr>
            <p:ph sz="quarter" idx="10"/>
          </p:nvPr>
        </p:nvSpPr>
        <p:spPr>
          <a:xfrm>
            <a:off x="505074" y="1131590"/>
            <a:ext cx="8459414" cy="390525"/>
          </a:xfrm>
        </p:spPr>
        <p:txBody>
          <a:bodyPr/>
          <a:lstStyle/>
          <a:p>
            <a:pPr marL="0" indent="0">
              <a:buNone/>
            </a:pPr>
            <a:r>
              <a:rPr lang="en-US" altLang="zh-CN" dirty="0"/>
              <a:t>1</a:t>
            </a:r>
            <a:r>
              <a:rPr lang="zh-CN" altLang="zh-CN" dirty="0"/>
              <a:t>．创建数据清单的准则</a:t>
            </a:r>
          </a:p>
          <a:p>
            <a:pPr marL="0" indent="0">
              <a:buNone/>
            </a:pPr>
            <a:r>
              <a:rPr lang="zh-CN" altLang="zh-CN" sz="2200" dirty="0"/>
              <a:t>（</a:t>
            </a:r>
            <a:r>
              <a:rPr lang="en-US" altLang="zh-CN" sz="2200" dirty="0"/>
              <a:t>1</a:t>
            </a:r>
            <a:r>
              <a:rPr lang="zh-CN" altLang="zh-CN" sz="2200" dirty="0"/>
              <a:t>）要避免在一个工作表中建立多个数据清单，因为数据清单的某些处理功能（例如筛选），一次只能在同一个工作表的一个数据清单中使用。如果必须在一张工作表中建立多个数据清单，应通过空白行或空白列划分清楚，以免在处理数据时造成混乱。</a:t>
            </a:r>
          </a:p>
          <a:p>
            <a:pPr marL="0" indent="0">
              <a:buNone/>
            </a:pPr>
            <a:r>
              <a:rPr lang="zh-CN" altLang="zh-CN" sz="2200" dirty="0"/>
              <a:t>（</a:t>
            </a:r>
            <a:r>
              <a:rPr lang="en-US" altLang="zh-CN" sz="2200" dirty="0"/>
              <a:t>2</a:t>
            </a:r>
            <a:r>
              <a:rPr lang="zh-CN" altLang="zh-CN" sz="2200" dirty="0"/>
              <a:t>）在工作表的数据清单与其他数据间至少留出一个空白行或空白列，以方便在进行排序、筛选等操作时系统检测和选定数据清单。</a:t>
            </a:r>
          </a:p>
          <a:p>
            <a:pPr marL="0" indent="0">
              <a:buNone/>
            </a:pPr>
            <a:r>
              <a:rPr lang="zh-CN" altLang="zh-CN" sz="2200" dirty="0"/>
              <a:t>（</a:t>
            </a:r>
            <a:r>
              <a:rPr lang="en-US" altLang="zh-CN" sz="2200" dirty="0"/>
              <a:t>3</a:t>
            </a:r>
            <a:r>
              <a:rPr lang="zh-CN" altLang="zh-CN" sz="2200" dirty="0"/>
              <a:t>）避免将关键数据放到数据清单的左右两侧，因为这些数据在筛选数据清单时可能会被隐藏。</a:t>
            </a:r>
          </a:p>
          <a:p>
            <a:pPr marL="0" indent="0">
              <a:buNone/>
            </a:pPr>
            <a:endParaRPr lang="zh-CN" altLang="zh-CN" dirty="0"/>
          </a:p>
          <a:p>
            <a:pPr marL="0" indent="0">
              <a:buNone/>
            </a:pPr>
            <a:endParaRPr lang="zh-CN" altLang="zh-CN" dirty="0"/>
          </a:p>
          <a:p>
            <a:pPr marL="0" indent="0">
              <a:buNone/>
            </a:pPr>
            <a:endParaRPr lang="zh-CN" altLang="en-US" dirty="0"/>
          </a:p>
          <a:p>
            <a:pPr marL="0" indent="0">
              <a:buNone/>
            </a:pPr>
            <a:endParaRPr lang="zh-CN" altLang="en-US" dirty="0"/>
          </a:p>
        </p:txBody>
      </p:sp>
    </p:spTree>
    <p:extLst>
      <p:ext uri="{BB962C8B-B14F-4D97-AF65-F5344CB8AC3E}">
        <p14:creationId xmlns:p14="http://schemas.microsoft.com/office/powerpoint/2010/main" val="23992732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4.3.1</a:t>
            </a:r>
            <a:r>
              <a:rPr lang="zh-CN" altLang="zh-CN" dirty="0"/>
              <a:t>　数据清单</a:t>
            </a:r>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sp>
        <p:nvSpPr>
          <p:cNvPr id="5" name="内容占位符 2"/>
          <p:cNvSpPr>
            <a:spLocks noGrp="1"/>
          </p:cNvSpPr>
          <p:nvPr>
            <p:ph sz="quarter" idx="10"/>
          </p:nvPr>
        </p:nvSpPr>
        <p:spPr>
          <a:xfrm>
            <a:off x="505074" y="1131590"/>
            <a:ext cx="8459414" cy="390525"/>
          </a:xfrm>
        </p:spPr>
        <p:txBody>
          <a:bodyPr/>
          <a:lstStyle/>
          <a:p>
            <a:pPr marL="0" indent="0">
              <a:buNone/>
            </a:pPr>
            <a:r>
              <a:rPr lang="en-US" altLang="zh-CN" dirty="0"/>
              <a:t>2</a:t>
            </a:r>
            <a:r>
              <a:rPr lang="zh-CN" altLang="zh-CN" dirty="0"/>
              <a:t>．创建数据清单</a:t>
            </a:r>
          </a:p>
          <a:p>
            <a:pPr marL="0" indent="0">
              <a:buNone/>
            </a:pPr>
            <a:r>
              <a:rPr lang="zh-CN" altLang="zh-CN" dirty="0"/>
              <a:t>数据清单至少要有一行文字作为标题行，在标题行的下面是连续的表格数据区，这是数据清单与普通表格的差别。创建数据清单只要在工作表的某一行输入每列的标题，即字段名，例如，学号、姓名、性别、籍贯、专业和备注等字段名，如图所示，在标题下面逐行输入每个记录，一个数据清单就建成了。</a:t>
            </a:r>
          </a:p>
          <a:p>
            <a:pPr marL="0" indent="0">
              <a:buNone/>
            </a:pPr>
            <a:endParaRPr lang="zh-CN" altLang="en-US" dirty="0"/>
          </a:p>
          <a:p>
            <a:pPr marL="0" indent="0">
              <a:buNone/>
            </a:pPr>
            <a:endParaRPr lang="zh-CN" altLang="zh-CN" dirty="0"/>
          </a:p>
          <a:p>
            <a:pPr marL="0" indent="0">
              <a:buNone/>
            </a:pPr>
            <a:endParaRPr lang="zh-CN" altLang="zh-CN" dirty="0"/>
          </a:p>
          <a:p>
            <a:pPr marL="0" indent="0">
              <a:buNone/>
            </a:pPr>
            <a:endParaRPr lang="zh-CN" altLang="en-US" dirty="0"/>
          </a:p>
          <a:p>
            <a:pPr marL="0" indent="0">
              <a:buNone/>
            </a:pPr>
            <a:endParaRPr lang="zh-CN" altLang="en-US" dirty="0"/>
          </a:p>
        </p:txBody>
      </p:sp>
      <p:pic>
        <p:nvPicPr>
          <p:cNvPr id="6" name="Picture 2" descr="../../AppData/Roaming/Tencent/Users/380869815/QQ/WinTemp/RichOle/37TY0DW2%7b@WA~F_FI0UXEJU.pn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932040" y="3432260"/>
            <a:ext cx="3048324" cy="1596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9358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4.3.1</a:t>
            </a:r>
            <a:r>
              <a:rPr lang="zh-CN" altLang="zh-CN" dirty="0"/>
              <a:t>　数据清单</a:t>
            </a:r>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sp>
        <p:nvSpPr>
          <p:cNvPr id="5" name="内容占位符 2"/>
          <p:cNvSpPr>
            <a:spLocks noGrp="1"/>
          </p:cNvSpPr>
          <p:nvPr>
            <p:ph sz="quarter" idx="10"/>
          </p:nvPr>
        </p:nvSpPr>
        <p:spPr>
          <a:xfrm>
            <a:off x="505074" y="1131590"/>
            <a:ext cx="8459414" cy="390525"/>
          </a:xfrm>
        </p:spPr>
        <p:txBody>
          <a:bodyPr/>
          <a:lstStyle/>
          <a:p>
            <a:pPr marL="0" indent="0">
              <a:buNone/>
            </a:pPr>
            <a:endParaRPr lang="zh-CN" altLang="zh-CN" dirty="0"/>
          </a:p>
          <a:p>
            <a:pPr marL="0" indent="0">
              <a:buNone/>
            </a:pPr>
            <a:endParaRPr lang="zh-CN" altLang="zh-CN" dirty="0"/>
          </a:p>
          <a:p>
            <a:pPr marL="0" indent="0">
              <a:buNone/>
            </a:pPr>
            <a:endParaRPr lang="zh-CN" altLang="en-US" dirty="0"/>
          </a:p>
          <a:p>
            <a:pPr marL="0" indent="0">
              <a:buNone/>
            </a:pPr>
            <a:endParaRPr lang="zh-CN" altLang="en-US" dirty="0"/>
          </a:p>
        </p:txBody>
      </p:sp>
      <p:sp>
        <p:nvSpPr>
          <p:cNvPr id="6" name="内容占位符 2"/>
          <p:cNvSpPr txBox="1">
            <a:spLocks/>
          </p:cNvSpPr>
          <p:nvPr/>
        </p:nvSpPr>
        <p:spPr>
          <a:xfrm>
            <a:off x="505074" y="1131590"/>
            <a:ext cx="4570982" cy="22322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lang="zh-CN" altLang="en-US" sz="2400" b="1" kern="1200" dirty="0" smtClean="0">
                <a:solidFill>
                  <a:srgbClr val="0070C0"/>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2400" b="1" kern="1200" dirty="0" smtClean="0">
                <a:solidFill>
                  <a:srgbClr val="0070C0"/>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2400" b="1" kern="1200" dirty="0" smtClean="0">
                <a:solidFill>
                  <a:srgbClr val="0070C0"/>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2400" b="1" kern="1200" dirty="0" smtClean="0">
                <a:solidFill>
                  <a:srgbClr val="0070C0"/>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2400" b="1" kern="1200" dirty="0">
                <a:solidFill>
                  <a:srgbClr val="0070C0"/>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dirty="0"/>
              <a:t>3</a:t>
            </a:r>
            <a:r>
              <a:rPr lang="zh-CN" altLang="en-US" dirty="0"/>
              <a:t>．管理数据清单</a:t>
            </a:r>
          </a:p>
          <a:p>
            <a:pPr marL="0" indent="0">
              <a:buNone/>
            </a:pPr>
            <a:r>
              <a:rPr lang="zh-CN" altLang="en-US" dirty="0"/>
              <a:t>选择当前单元格为数据清单中任意单元格，单击“记录单”命令按钮，打开“</a:t>
            </a:r>
            <a:r>
              <a:rPr lang="en-US" altLang="zh-CN" dirty="0"/>
              <a:t>Sheet1</a:t>
            </a:r>
            <a:r>
              <a:rPr lang="zh-CN" altLang="en-US" dirty="0"/>
              <a:t>”对话框，“</a:t>
            </a:r>
            <a:r>
              <a:rPr lang="en-US" altLang="zh-CN" dirty="0"/>
              <a:t>Sheet1</a:t>
            </a:r>
            <a:r>
              <a:rPr lang="zh-CN" altLang="en-US" dirty="0"/>
              <a:t>”为数据清单所在的工作表名称，如图所示。 </a:t>
            </a:r>
          </a:p>
          <a:p>
            <a:pPr marL="0" indent="0">
              <a:buNone/>
            </a:pPr>
            <a:r>
              <a:rPr lang="zh-CN" altLang="en-US" dirty="0"/>
              <a:t>在该对话框中，用户可以查询、新建、删除或编辑记录，操作十分方便。</a:t>
            </a:r>
          </a:p>
        </p:txBody>
      </p:sp>
      <p:pic>
        <p:nvPicPr>
          <p:cNvPr id="8194"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699542"/>
            <a:ext cx="2674567" cy="4282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49197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4.3.2</a:t>
            </a:r>
            <a:r>
              <a:rPr lang="zh-CN" altLang="zh-CN" dirty="0"/>
              <a:t>　条件格式</a:t>
            </a:r>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sp>
        <p:nvSpPr>
          <p:cNvPr id="5" name="内容占位符 2"/>
          <p:cNvSpPr>
            <a:spLocks noGrp="1"/>
          </p:cNvSpPr>
          <p:nvPr>
            <p:ph sz="quarter" idx="10"/>
          </p:nvPr>
        </p:nvSpPr>
        <p:spPr>
          <a:xfrm>
            <a:off x="505074" y="1131590"/>
            <a:ext cx="8459414" cy="390525"/>
          </a:xfrm>
        </p:spPr>
        <p:txBody>
          <a:bodyPr/>
          <a:lstStyle/>
          <a:p>
            <a:pPr marL="0" indent="0">
              <a:lnSpc>
                <a:spcPct val="150000"/>
              </a:lnSpc>
              <a:buNone/>
            </a:pPr>
            <a:r>
              <a:rPr lang="zh-CN" altLang="en-US" dirty="0"/>
              <a:t>      使用条件格式，可以根据指定的公式或数值确定搜索条件，然后将格式应用到符合搜索条件的单元格中，并突出显示满足指定条件的数据。例如，下面的例子中对不及格的分数进行了突出显示，以方便查询不及格的分数。</a:t>
            </a:r>
            <a:endParaRPr lang="zh-CN" altLang="zh-CN" dirty="0"/>
          </a:p>
          <a:p>
            <a:pPr marL="0" indent="0">
              <a:lnSpc>
                <a:spcPct val="150000"/>
              </a:lnSpc>
              <a:buNone/>
            </a:pPr>
            <a:endParaRPr lang="zh-CN" altLang="zh-CN" dirty="0"/>
          </a:p>
          <a:p>
            <a:pPr marL="0" indent="0">
              <a:lnSpc>
                <a:spcPct val="150000"/>
              </a:lnSpc>
              <a:buNone/>
            </a:pPr>
            <a:endParaRPr lang="zh-CN" altLang="en-US" dirty="0"/>
          </a:p>
          <a:p>
            <a:pPr marL="0" indent="0">
              <a:lnSpc>
                <a:spcPct val="150000"/>
              </a:lnSpc>
              <a:buNone/>
            </a:pPr>
            <a:endParaRPr lang="zh-CN" altLang="en-US" dirty="0"/>
          </a:p>
        </p:txBody>
      </p:sp>
    </p:spTree>
    <p:extLst>
      <p:ext uri="{BB962C8B-B14F-4D97-AF65-F5344CB8AC3E}">
        <p14:creationId xmlns:p14="http://schemas.microsoft.com/office/powerpoint/2010/main" val="36622576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4.3.2</a:t>
            </a:r>
            <a:r>
              <a:rPr lang="zh-CN" altLang="zh-CN" dirty="0"/>
              <a:t>　条件格式</a:t>
            </a:r>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sp>
        <p:nvSpPr>
          <p:cNvPr id="5" name="内容占位符 2"/>
          <p:cNvSpPr>
            <a:spLocks noGrp="1"/>
          </p:cNvSpPr>
          <p:nvPr>
            <p:ph sz="quarter" idx="10"/>
          </p:nvPr>
        </p:nvSpPr>
        <p:spPr>
          <a:xfrm>
            <a:off x="505074" y="1131590"/>
            <a:ext cx="8459414" cy="390525"/>
          </a:xfrm>
        </p:spPr>
        <p:txBody>
          <a:bodyPr/>
          <a:lstStyle/>
          <a:p>
            <a:pPr marL="0" indent="0">
              <a:buNone/>
            </a:pPr>
            <a:r>
              <a:rPr lang="zh-CN" altLang="zh-CN" dirty="0"/>
              <a:t>（</a:t>
            </a:r>
            <a:r>
              <a:rPr lang="en-US" altLang="zh-CN" dirty="0"/>
              <a:t>1</a:t>
            </a:r>
            <a:r>
              <a:rPr lang="zh-CN" altLang="zh-CN" dirty="0"/>
              <a:t>）选择条件格式的使用范围，即单元格区域，如图所示。</a:t>
            </a:r>
          </a:p>
          <a:p>
            <a:pPr marL="0" indent="0">
              <a:buNone/>
            </a:pPr>
            <a:endParaRPr lang="zh-CN" altLang="zh-CN" dirty="0"/>
          </a:p>
          <a:p>
            <a:pPr marL="0" indent="0">
              <a:buNone/>
            </a:pPr>
            <a:endParaRPr lang="zh-CN" altLang="zh-CN" dirty="0"/>
          </a:p>
          <a:p>
            <a:pPr marL="0" indent="0">
              <a:buNone/>
            </a:pPr>
            <a:endParaRPr lang="zh-CN" altLang="zh-CN" dirty="0"/>
          </a:p>
          <a:p>
            <a:pPr marL="0" indent="0">
              <a:buNone/>
            </a:pPr>
            <a:endParaRPr lang="zh-CN" altLang="en-US" dirty="0"/>
          </a:p>
          <a:p>
            <a:pPr marL="0" indent="0">
              <a:buNone/>
            </a:pPr>
            <a:endParaRPr lang="zh-CN" altLang="en-US" dirty="0"/>
          </a:p>
        </p:txBody>
      </p:sp>
      <p:pic>
        <p:nvPicPr>
          <p:cNvPr id="9218" name="图片 2"/>
          <p:cNvPicPr>
            <a:picLocks noChangeAspect="1" noChangeArrowheads="1"/>
          </p:cNvPicPr>
          <p:nvPr/>
        </p:nvPicPr>
        <p:blipFill>
          <a:blip r:embed="rId2">
            <a:extLst>
              <a:ext uri="{28A0092B-C50C-407E-A947-70E740481C1C}">
                <a14:useLocalDpi xmlns:a14="http://schemas.microsoft.com/office/drawing/2010/main" val="0"/>
              </a:ext>
            </a:extLst>
          </a:blip>
          <a:srcRect l="33395" t="2779" r="14716" b="55791"/>
          <a:stretch>
            <a:fillRect/>
          </a:stretch>
        </p:blipFill>
        <p:spPr bwMode="auto">
          <a:xfrm>
            <a:off x="1115616" y="1779662"/>
            <a:ext cx="7272808" cy="326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7176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内容占位符 2"/>
          <p:cNvSpPr>
            <a:spLocks noGrp="1"/>
          </p:cNvSpPr>
          <p:nvPr>
            <p:ph sz="quarter" idx="10"/>
          </p:nvPr>
        </p:nvSpPr>
        <p:spPr/>
        <p:txBody>
          <a:bodyPr>
            <a:noAutofit/>
          </a:bodyPr>
          <a:lstStyle/>
          <a:p>
            <a:pPr marL="0" indent="0">
              <a:buNone/>
            </a:pPr>
            <a:r>
              <a:rPr lang="zh-CN" altLang="en-US" dirty="0"/>
              <a:t>操作界面的认识</a:t>
            </a:r>
            <a:endParaRPr lang="en-US" altLang="zh-CN" dirty="0"/>
          </a:p>
          <a:p>
            <a:pPr marL="0" indent="0">
              <a:buNone/>
            </a:pPr>
            <a:r>
              <a:rPr lang="zh-CN" altLang="zh-CN" dirty="0"/>
              <a:t>（</a:t>
            </a:r>
            <a:r>
              <a:rPr lang="en-US" altLang="zh-CN" dirty="0"/>
              <a:t>1</a:t>
            </a:r>
            <a:r>
              <a:rPr lang="zh-CN" altLang="zh-CN" dirty="0"/>
              <a:t>）标题栏</a:t>
            </a:r>
            <a:endParaRPr lang="en-US" altLang="zh-CN" dirty="0"/>
          </a:p>
          <a:p>
            <a:pPr marL="0" indent="0">
              <a:buNone/>
            </a:pPr>
            <a:r>
              <a:rPr lang="zh-CN" altLang="en-US" dirty="0"/>
              <a:t>快速访问工具栏：用于显示常用的工具按钮，如“保存”“撤销”“重复”“自定义快速访问工具栏”按钮。</a:t>
            </a:r>
          </a:p>
          <a:p>
            <a:pPr marL="0" indent="0">
              <a:buNone/>
            </a:pPr>
            <a:r>
              <a:rPr lang="zh-CN" altLang="en-US" dirty="0"/>
              <a:t>用户可以根据自己的习惯自定义快速访问工具栏。例如，在快速访问工具栏中添加“打印预览和打印”按钮，操作步骤如下。</a:t>
            </a:r>
          </a:p>
          <a:p>
            <a:pPr marL="0" indent="0">
              <a:buNone/>
            </a:pPr>
            <a:r>
              <a:rPr lang="zh-CN" altLang="en-US" dirty="0"/>
              <a:t>① 单击快速访问工具栏右侧的“自定义快速访问工具栏”按钮      。</a:t>
            </a:r>
          </a:p>
        </p:txBody>
      </p:sp>
      <p:sp>
        <p:nvSpPr>
          <p:cNvPr id="2" name="文本占位符 1"/>
          <p:cNvSpPr>
            <a:spLocks noGrp="1"/>
          </p:cNvSpPr>
          <p:nvPr>
            <p:ph type="body" sz="quarter" idx="11"/>
          </p:nvPr>
        </p:nvSpPr>
        <p:spPr/>
        <p:txBody>
          <a:bodyPr/>
          <a:lstStyle/>
          <a:p>
            <a:r>
              <a:rPr lang="en-US" altLang="zh-CN" dirty="0"/>
              <a:t>4.1.1</a:t>
            </a:r>
            <a:r>
              <a:rPr lang="zh-CN" altLang="zh-CN" dirty="0"/>
              <a:t>　</a:t>
            </a:r>
            <a:r>
              <a:rPr lang="en-US" altLang="zh-CN" dirty="0"/>
              <a:t>Excel 2016</a:t>
            </a:r>
            <a:r>
              <a:rPr lang="zh-CN" altLang="zh-CN" dirty="0"/>
              <a:t>窗口界面</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4.1</a:t>
            </a:r>
            <a:r>
              <a:rPr lang="zh-CN" altLang="zh-CN" dirty="0"/>
              <a:t>　</a:t>
            </a:r>
            <a:r>
              <a:rPr lang="en-US" altLang="zh-CN" dirty="0"/>
              <a:t>Excel 2016</a:t>
            </a:r>
            <a:r>
              <a:rPr lang="zh-CN" altLang="zh-CN" dirty="0"/>
              <a:t>的概述</a:t>
            </a:r>
            <a:endParaRPr lang="zh-CN" altLang="en-US" dirty="0"/>
          </a:p>
        </p:txBody>
      </p:sp>
      <p:pic>
        <p:nvPicPr>
          <p:cNvPr id="2050" name="图片 3"/>
          <p:cNvPicPr>
            <a:picLocks noChangeAspect="1" noChangeArrowheads="1"/>
          </p:cNvPicPr>
          <p:nvPr/>
        </p:nvPicPr>
        <p:blipFill>
          <a:blip r:embed="rId2">
            <a:extLst>
              <a:ext uri="{28A0092B-C50C-407E-A947-70E740481C1C}">
                <a14:useLocalDpi xmlns:a14="http://schemas.microsoft.com/office/drawing/2010/main" val="0"/>
              </a:ext>
            </a:extLst>
          </a:blip>
          <a:srcRect l="85715"/>
          <a:stretch>
            <a:fillRect/>
          </a:stretch>
        </p:blipFill>
        <p:spPr bwMode="auto">
          <a:xfrm>
            <a:off x="971600" y="4083918"/>
            <a:ext cx="353885" cy="40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65140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4.3.2</a:t>
            </a:r>
            <a:r>
              <a:rPr lang="zh-CN" altLang="zh-CN" dirty="0"/>
              <a:t>　条件格式</a:t>
            </a:r>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sp>
        <p:nvSpPr>
          <p:cNvPr id="5" name="内容占位符 2"/>
          <p:cNvSpPr>
            <a:spLocks noGrp="1"/>
          </p:cNvSpPr>
          <p:nvPr>
            <p:ph sz="quarter" idx="10"/>
          </p:nvPr>
        </p:nvSpPr>
        <p:spPr>
          <a:xfrm>
            <a:off x="505074" y="1131590"/>
            <a:ext cx="8459414" cy="390525"/>
          </a:xfrm>
        </p:spPr>
        <p:txBody>
          <a:bodyPr/>
          <a:lstStyle/>
          <a:p>
            <a:pPr marL="0" indent="0">
              <a:buNone/>
            </a:pPr>
            <a:endParaRPr lang="zh-CN" altLang="zh-CN" dirty="0"/>
          </a:p>
          <a:p>
            <a:pPr marL="0" indent="0">
              <a:buNone/>
            </a:pPr>
            <a:endParaRPr lang="zh-CN" altLang="zh-CN" dirty="0"/>
          </a:p>
          <a:p>
            <a:pPr marL="0" indent="0">
              <a:buNone/>
            </a:pPr>
            <a:endParaRPr lang="zh-CN" altLang="en-US" dirty="0"/>
          </a:p>
          <a:p>
            <a:pPr marL="0" indent="0">
              <a:buNone/>
            </a:pPr>
            <a:endParaRPr lang="zh-CN" altLang="en-US" dirty="0"/>
          </a:p>
        </p:txBody>
      </p:sp>
      <p:sp>
        <p:nvSpPr>
          <p:cNvPr id="6" name="内容占位符 2"/>
          <p:cNvSpPr txBox="1">
            <a:spLocks/>
          </p:cNvSpPr>
          <p:nvPr/>
        </p:nvSpPr>
        <p:spPr>
          <a:xfrm>
            <a:off x="505074" y="1131590"/>
            <a:ext cx="8459414" cy="39052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lang="zh-CN" altLang="en-US" sz="2400" b="1" kern="1200" dirty="0" smtClean="0">
                <a:solidFill>
                  <a:srgbClr val="0070C0"/>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lang="zh-CN" altLang="en-US" sz="2400" b="1" kern="1200" dirty="0" smtClean="0">
                <a:solidFill>
                  <a:srgbClr val="0070C0"/>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lang="zh-CN" altLang="en-US" sz="2400" b="1" kern="1200" dirty="0" smtClean="0">
                <a:solidFill>
                  <a:srgbClr val="0070C0"/>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lang="zh-CN" altLang="en-US" sz="2400" b="1" kern="1200" dirty="0" smtClean="0">
                <a:solidFill>
                  <a:srgbClr val="0070C0"/>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lang="zh-CN" altLang="en-US" sz="2400" b="1" kern="1200" dirty="0">
                <a:solidFill>
                  <a:srgbClr val="0070C0"/>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dirty="0"/>
              <a:t>4.3.2</a:t>
            </a:r>
            <a:r>
              <a:rPr lang="zh-CN" altLang="en-US" dirty="0"/>
              <a:t>　条件格式</a:t>
            </a:r>
          </a:p>
          <a:p>
            <a:pPr marL="0" indent="0">
              <a:buNone/>
            </a:pPr>
            <a:r>
              <a:rPr lang="zh-CN" altLang="en-US" dirty="0"/>
              <a:t>（</a:t>
            </a:r>
            <a:r>
              <a:rPr lang="en-US" altLang="zh-CN" dirty="0"/>
              <a:t>2</a:t>
            </a:r>
            <a:r>
              <a:rPr lang="zh-CN" altLang="en-US" dirty="0"/>
              <a:t>）单击“开始”选项卡的“样式”工具组中的“条件格式”按钮，再从下拉菜单中选择“突出显示单元格规则”中的“小于”命令，弹出“小于”对话框，在“小于”对话框中输入数据的条件，如图所示。自定义格式为红色、加粗和下划线，也可以使用已有的预设方案。</a:t>
            </a:r>
          </a:p>
        </p:txBody>
      </p:sp>
      <p:pic>
        <p:nvPicPr>
          <p:cNvPr id="10242" name="图片 1"/>
          <p:cNvPicPr>
            <a:picLocks noChangeAspect="1" noChangeArrowheads="1"/>
          </p:cNvPicPr>
          <p:nvPr/>
        </p:nvPicPr>
        <p:blipFill>
          <a:blip r:embed="rId2">
            <a:extLst>
              <a:ext uri="{28A0092B-C50C-407E-A947-70E740481C1C}">
                <a14:useLocalDpi xmlns:a14="http://schemas.microsoft.com/office/drawing/2010/main" val="0"/>
              </a:ext>
            </a:extLst>
          </a:blip>
          <a:srcRect l="54388" t="37717" r="20653" b="39914"/>
          <a:stretch>
            <a:fillRect/>
          </a:stretch>
        </p:blipFill>
        <p:spPr bwMode="auto">
          <a:xfrm>
            <a:off x="4211960" y="3219822"/>
            <a:ext cx="3600400" cy="18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5096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内容占位符 2"/>
          <p:cNvSpPr>
            <a:spLocks noGrp="1"/>
          </p:cNvSpPr>
          <p:nvPr>
            <p:ph sz="quarter" idx="10"/>
          </p:nvPr>
        </p:nvSpPr>
        <p:spPr>
          <a:xfrm>
            <a:off x="505074" y="1131590"/>
            <a:ext cx="8638926" cy="390525"/>
          </a:xfrm>
        </p:spPr>
        <p:txBody>
          <a:bodyPr/>
          <a:lstStyle/>
          <a:p>
            <a:pPr marL="0" indent="0">
              <a:buNone/>
            </a:pPr>
            <a:r>
              <a:rPr lang="zh-CN" altLang="zh-CN" sz="2400" dirty="0"/>
              <a:t>（</a:t>
            </a:r>
            <a:r>
              <a:rPr lang="en-US" altLang="zh-CN" sz="2400" dirty="0"/>
              <a:t>3</a:t>
            </a:r>
            <a:r>
              <a:rPr lang="zh-CN" altLang="zh-CN" sz="2400" dirty="0"/>
              <a:t>）</a:t>
            </a:r>
            <a:r>
              <a:rPr lang="zh-CN" altLang="zh-CN" dirty="0"/>
              <a:t>最后单击“确定”按钮，完成条件格式的设置，效果如图所示</a:t>
            </a:r>
            <a:r>
              <a:rPr lang="zh-CN" altLang="zh-CN" sz="2400" dirty="0"/>
              <a:t>。</a:t>
            </a:r>
          </a:p>
        </p:txBody>
      </p:sp>
      <p:sp>
        <p:nvSpPr>
          <p:cNvPr id="2" name="文本占位符 1"/>
          <p:cNvSpPr>
            <a:spLocks noGrp="1"/>
          </p:cNvSpPr>
          <p:nvPr>
            <p:ph type="body" sz="quarter" idx="11"/>
          </p:nvPr>
        </p:nvSpPr>
        <p:spPr/>
        <p:txBody>
          <a:bodyPr/>
          <a:lstStyle/>
          <a:p>
            <a:r>
              <a:rPr lang="en-US" altLang="zh-CN" dirty="0"/>
              <a:t>4.3.2</a:t>
            </a:r>
            <a:r>
              <a:rPr lang="zh-CN" altLang="zh-CN" dirty="0"/>
              <a:t>　条件格式</a:t>
            </a:r>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pic>
        <p:nvPicPr>
          <p:cNvPr id="11266" name="图片 9" descr="说明: IMG_2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23678"/>
            <a:ext cx="7338834" cy="260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2543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内容占位符 2"/>
          <p:cNvSpPr>
            <a:spLocks noGrp="1"/>
          </p:cNvSpPr>
          <p:nvPr>
            <p:ph sz="quarter" idx="10"/>
          </p:nvPr>
        </p:nvSpPr>
        <p:spPr>
          <a:xfrm>
            <a:off x="505074" y="1131590"/>
            <a:ext cx="8638926" cy="390525"/>
          </a:xfrm>
        </p:spPr>
        <p:txBody>
          <a:bodyPr/>
          <a:lstStyle/>
          <a:p>
            <a:pPr marL="0" indent="0">
              <a:buNone/>
            </a:pPr>
            <a:r>
              <a:rPr lang="zh-CN" altLang="zh-CN" dirty="0"/>
              <a:t>若要清除条件格式，可以单击“开始”选项卡的“样式”工具组中的“条件格式”按钮，再从下拉菜单中选择“清除规则”中的“清除所选单元格的规则”或“清除整个工作表的规则”命令，如图所示。</a:t>
            </a:r>
            <a:endParaRPr lang="zh-CN" altLang="zh-CN" sz="2400" dirty="0"/>
          </a:p>
        </p:txBody>
      </p:sp>
      <p:sp>
        <p:nvSpPr>
          <p:cNvPr id="2" name="文本占位符 1"/>
          <p:cNvSpPr>
            <a:spLocks noGrp="1"/>
          </p:cNvSpPr>
          <p:nvPr>
            <p:ph type="body" sz="quarter" idx="11"/>
          </p:nvPr>
        </p:nvSpPr>
        <p:spPr/>
        <p:txBody>
          <a:bodyPr/>
          <a:lstStyle/>
          <a:p>
            <a:r>
              <a:rPr lang="en-US" altLang="zh-CN" dirty="0"/>
              <a:t>4.3.2</a:t>
            </a:r>
            <a:r>
              <a:rPr lang="zh-CN" altLang="zh-CN" dirty="0"/>
              <a:t>　条件格式</a:t>
            </a:r>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pic>
        <p:nvPicPr>
          <p:cNvPr id="12290" name="图片 3"/>
          <p:cNvPicPr>
            <a:picLocks noChangeAspect="1" noChangeArrowheads="1"/>
          </p:cNvPicPr>
          <p:nvPr/>
        </p:nvPicPr>
        <p:blipFill>
          <a:blip r:embed="rId2">
            <a:extLst>
              <a:ext uri="{28A0092B-C50C-407E-A947-70E740481C1C}">
                <a14:useLocalDpi xmlns:a14="http://schemas.microsoft.com/office/drawing/2010/main" val="0"/>
              </a:ext>
            </a:extLst>
          </a:blip>
          <a:srcRect l="33365" t="2802" r="11765" b="54883"/>
          <a:stretch>
            <a:fillRect/>
          </a:stretch>
        </p:blipFill>
        <p:spPr bwMode="auto">
          <a:xfrm>
            <a:off x="2123728" y="2715766"/>
            <a:ext cx="5595168" cy="2427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83408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内容占位符 2"/>
          <p:cNvSpPr>
            <a:spLocks noGrp="1"/>
          </p:cNvSpPr>
          <p:nvPr>
            <p:ph sz="quarter" idx="10"/>
          </p:nvPr>
        </p:nvSpPr>
        <p:spPr/>
        <p:txBody>
          <a:bodyPr/>
          <a:lstStyle/>
          <a:p>
            <a:pPr marL="0" indent="0">
              <a:buNone/>
            </a:pPr>
            <a:r>
              <a:rPr lang="en-US" altLang="zh-CN" sz="2400" dirty="0"/>
              <a:t>1</a:t>
            </a:r>
            <a:r>
              <a:rPr lang="zh-CN" altLang="zh-CN" sz="2400" dirty="0"/>
              <a:t>．简单排序</a:t>
            </a:r>
          </a:p>
          <a:p>
            <a:pPr marL="0" indent="0">
              <a:buNone/>
            </a:pPr>
            <a:r>
              <a:rPr lang="zh-CN" altLang="zh-CN" sz="2400" dirty="0"/>
              <a:t>简单排序是利用“数据”选项卡“排序和筛选”工作组的升序和降序按钮进行的，操作步骤如下。</a:t>
            </a:r>
          </a:p>
          <a:p>
            <a:pPr marL="0" indent="0">
              <a:buNone/>
            </a:pPr>
            <a:r>
              <a:rPr lang="zh-CN" altLang="zh-CN" sz="2400" dirty="0"/>
              <a:t>（</a:t>
            </a:r>
            <a:r>
              <a:rPr lang="en-US" altLang="zh-CN" sz="2400" dirty="0"/>
              <a:t>1</a:t>
            </a:r>
            <a:r>
              <a:rPr lang="zh-CN" altLang="zh-CN" sz="2400" dirty="0"/>
              <a:t>）在工作表中选定参与排序的单元格区域，如图所示。</a:t>
            </a:r>
          </a:p>
          <a:p>
            <a:pPr marL="0" indent="0">
              <a:buNone/>
            </a:pPr>
            <a:endParaRPr lang="zh-CN" altLang="zh-CN" dirty="0"/>
          </a:p>
        </p:txBody>
      </p:sp>
      <p:sp>
        <p:nvSpPr>
          <p:cNvPr id="2" name="文本占位符 1"/>
          <p:cNvSpPr>
            <a:spLocks noGrp="1"/>
          </p:cNvSpPr>
          <p:nvPr>
            <p:ph type="body" sz="quarter" idx="11"/>
          </p:nvPr>
        </p:nvSpPr>
        <p:spPr/>
        <p:txBody>
          <a:bodyPr/>
          <a:lstStyle/>
          <a:p>
            <a:r>
              <a:rPr lang="en-US" altLang="zh-CN" dirty="0"/>
              <a:t>4.3.3</a:t>
            </a:r>
            <a:r>
              <a:rPr lang="zh-CN" altLang="zh-CN" dirty="0"/>
              <a:t>　排序</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pic>
        <p:nvPicPr>
          <p:cNvPr id="13314" name="图片 4"/>
          <p:cNvPicPr>
            <a:picLocks noChangeAspect="1" noChangeArrowheads="1"/>
          </p:cNvPicPr>
          <p:nvPr/>
        </p:nvPicPr>
        <p:blipFill>
          <a:blip r:embed="rId2">
            <a:extLst>
              <a:ext uri="{28A0092B-C50C-407E-A947-70E740481C1C}">
                <a14:useLocalDpi xmlns:a14="http://schemas.microsoft.com/office/drawing/2010/main" val="0"/>
              </a:ext>
            </a:extLst>
          </a:blip>
          <a:srcRect l="33607" t="18137" r="35069" b="61130"/>
          <a:stretch>
            <a:fillRect/>
          </a:stretch>
        </p:blipFill>
        <p:spPr bwMode="auto">
          <a:xfrm>
            <a:off x="1547663" y="2931790"/>
            <a:ext cx="5851553" cy="221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72202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内容占位符 2"/>
          <p:cNvSpPr>
            <a:spLocks noGrp="1"/>
          </p:cNvSpPr>
          <p:nvPr>
            <p:ph sz="quarter" idx="10"/>
          </p:nvPr>
        </p:nvSpPr>
        <p:spPr/>
        <p:txBody>
          <a:bodyPr/>
          <a:lstStyle/>
          <a:p>
            <a:pPr marL="0" indent="0" fontAlgn="ctr">
              <a:buNone/>
            </a:pPr>
            <a:r>
              <a:rPr lang="zh-CN" altLang="zh-CN" sz="2400" dirty="0"/>
              <a:t>（</a:t>
            </a:r>
            <a:r>
              <a:rPr lang="en-US" altLang="zh-CN" sz="2400" dirty="0"/>
              <a:t>2</a:t>
            </a:r>
            <a:r>
              <a:rPr lang="zh-CN" altLang="zh-CN" sz="2400" dirty="0"/>
              <a:t>）</a:t>
            </a:r>
            <a:r>
              <a:rPr lang="zh-CN" altLang="en-US" dirty="0"/>
              <a:t>按</a:t>
            </a:r>
            <a:r>
              <a:rPr lang="en-US" altLang="zh-CN" dirty="0"/>
              <a:t>【Tab】</a:t>
            </a:r>
            <a:r>
              <a:rPr lang="zh-CN" altLang="en-US" dirty="0"/>
              <a:t>键，将光标移至关键字所在的列，如“平均分”列，如图所示。单击“数据”选项卡“排序和筛选”工具组中的升序按钮 或降序按钮 ，</a:t>
            </a:r>
            <a:r>
              <a:rPr lang="en-US" altLang="zh-CN" dirty="0"/>
              <a:t>Excel  2016</a:t>
            </a:r>
            <a:r>
              <a:rPr lang="zh-CN" altLang="en-US" dirty="0"/>
              <a:t>将根据这一列数据为选定的单元格区域重新排序。</a:t>
            </a:r>
            <a:endParaRPr lang="zh-CN" altLang="zh-CN" dirty="0"/>
          </a:p>
        </p:txBody>
      </p:sp>
      <p:sp>
        <p:nvSpPr>
          <p:cNvPr id="2" name="文本占位符 1"/>
          <p:cNvSpPr>
            <a:spLocks noGrp="1"/>
          </p:cNvSpPr>
          <p:nvPr>
            <p:ph type="body" sz="quarter" idx="11"/>
          </p:nvPr>
        </p:nvSpPr>
        <p:spPr/>
        <p:txBody>
          <a:bodyPr/>
          <a:lstStyle/>
          <a:p>
            <a:r>
              <a:rPr lang="en-US" altLang="zh-CN" dirty="0"/>
              <a:t>4.3.3</a:t>
            </a:r>
            <a:r>
              <a:rPr lang="zh-CN" altLang="zh-CN" dirty="0"/>
              <a:t>　排序</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pic>
        <p:nvPicPr>
          <p:cNvPr id="14338" name="图片 5"/>
          <p:cNvPicPr>
            <a:picLocks noChangeAspect="1" noChangeArrowheads="1"/>
          </p:cNvPicPr>
          <p:nvPr/>
        </p:nvPicPr>
        <p:blipFill>
          <a:blip r:embed="rId2">
            <a:extLst>
              <a:ext uri="{28A0092B-C50C-407E-A947-70E740481C1C}">
                <a14:useLocalDpi xmlns:a14="http://schemas.microsoft.com/office/drawing/2010/main" val="0"/>
              </a:ext>
            </a:extLst>
          </a:blip>
          <a:srcRect l="706" t="18642" r="51543" b="59686"/>
          <a:stretch>
            <a:fillRect/>
          </a:stretch>
        </p:blipFill>
        <p:spPr bwMode="auto">
          <a:xfrm>
            <a:off x="1403648" y="2715766"/>
            <a:ext cx="6336704" cy="238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24126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内容占位符 2"/>
          <p:cNvSpPr>
            <a:spLocks noGrp="1"/>
          </p:cNvSpPr>
          <p:nvPr>
            <p:ph sz="quarter" idx="10"/>
          </p:nvPr>
        </p:nvSpPr>
        <p:spPr/>
        <p:txBody>
          <a:bodyPr/>
          <a:lstStyle/>
          <a:p>
            <a:pPr marL="0" indent="0">
              <a:buNone/>
            </a:pPr>
            <a:r>
              <a:rPr lang="en-US" altLang="zh-CN" sz="2400" dirty="0"/>
              <a:t>2</a:t>
            </a:r>
            <a:r>
              <a:rPr lang="zh-CN" altLang="zh-CN" sz="2400" dirty="0"/>
              <a:t>．自定义排序</a:t>
            </a:r>
          </a:p>
          <a:p>
            <a:pPr marL="0" indent="0">
              <a:buNone/>
            </a:pPr>
            <a:r>
              <a:rPr lang="zh-CN" altLang="zh-CN" sz="2400" dirty="0"/>
              <a:t>（</a:t>
            </a:r>
            <a:r>
              <a:rPr lang="en-US" altLang="zh-CN" sz="2400" dirty="0"/>
              <a:t>1</a:t>
            </a:r>
            <a:r>
              <a:rPr lang="zh-CN" altLang="zh-CN" sz="2400" dirty="0"/>
              <a:t>）在工作表中选定参与排序的单元格区域。</a:t>
            </a:r>
          </a:p>
          <a:p>
            <a:pPr marL="0" indent="0">
              <a:buNone/>
            </a:pPr>
            <a:r>
              <a:rPr lang="zh-CN" altLang="zh-CN" sz="2400" dirty="0"/>
              <a:t>（</a:t>
            </a:r>
            <a:r>
              <a:rPr lang="en-US" altLang="zh-CN" sz="2400" dirty="0"/>
              <a:t>2</a:t>
            </a:r>
            <a:r>
              <a:rPr lang="zh-CN" altLang="zh-CN" sz="2400" dirty="0"/>
              <a:t>）选择“数据”选项卡“排序和筛选”工作组的“排序”命令，打开“排序”对话框。</a:t>
            </a:r>
          </a:p>
          <a:p>
            <a:pPr marL="0" indent="0">
              <a:buNone/>
            </a:pPr>
            <a:r>
              <a:rPr lang="zh-CN" altLang="zh-CN" sz="2400" dirty="0"/>
              <a:t>（</a:t>
            </a:r>
            <a:r>
              <a:rPr lang="en-US" altLang="zh-CN" sz="2400" dirty="0"/>
              <a:t>3</a:t>
            </a:r>
            <a:r>
              <a:rPr lang="zh-CN" altLang="zh-CN" sz="2400" dirty="0"/>
              <a:t>）在“排序”对话框中，分别对主要关键字、排序依据、次序进行设置。</a:t>
            </a:r>
          </a:p>
        </p:txBody>
      </p:sp>
      <p:sp>
        <p:nvSpPr>
          <p:cNvPr id="2" name="文本占位符 1"/>
          <p:cNvSpPr>
            <a:spLocks noGrp="1"/>
          </p:cNvSpPr>
          <p:nvPr>
            <p:ph type="body" sz="quarter" idx="11"/>
          </p:nvPr>
        </p:nvSpPr>
        <p:spPr/>
        <p:txBody>
          <a:bodyPr/>
          <a:lstStyle/>
          <a:p>
            <a:r>
              <a:rPr lang="en-US" altLang="zh-CN" dirty="0"/>
              <a:t>4.3.3</a:t>
            </a:r>
            <a:r>
              <a:rPr lang="zh-CN" altLang="zh-CN" dirty="0"/>
              <a:t>　排序</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spTree>
    <p:extLst>
      <p:ext uri="{BB962C8B-B14F-4D97-AF65-F5344CB8AC3E}">
        <p14:creationId xmlns:p14="http://schemas.microsoft.com/office/powerpoint/2010/main" val="26854159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4.3.3</a:t>
            </a:r>
            <a:r>
              <a:rPr lang="zh-CN" altLang="zh-CN" dirty="0"/>
              <a:t>　排序</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sp>
        <p:nvSpPr>
          <p:cNvPr id="5" name="内容占位符 2"/>
          <p:cNvSpPr>
            <a:spLocks noGrp="1"/>
          </p:cNvSpPr>
          <p:nvPr>
            <p:ph sz="quarter" idx="10"/>
          </p:nvPr>
        </p:nvSpPr>
        <p:spPr>
          <a:xfrm>
            <a:off x="505074" y="1131590"/>
            <a:ext cx="8459414" cy="390525"/>
          </a:xfrm>
        </p:spPr>
        <p:txBody>
          <a:bodyPr/>
          <a:lstStyle/>
          <a:p>
            <a:pPr marL="0" indent="0">
              <a:buNone/>
            </a:pPr>
            <a:r>
              <a:rPr lang="en-US" altLang="zh-CN" dirty="0"/>
              <a:t>2</a:t>
            </a:r>
            <a:r>
              <a:rPr lang="zh-CN" altLang="zh-CN" dirty="0"/>
              <a:t>．自定义排序</a:t>
            </a:r>
          </a:p>
          <a:p>
            <a:pPr marL="0" indent="0">
              <a:buNone/>
            </a:pPr>
            <a:r>
              <a:rPr lang="zh-CN" altLang="zh-CN" dirty="0"/>
              <a:t>（</a:t>
            </a:r>
            <a:r>
              <a:rPr lang="en-US" altLang="zh-CN" dirty="0"/>
              <a:t>4</a:t>
            </a:r>
            <a:r>
              <a:rPr lang="zh-CN" altLang="zh-CN" dirty="0"/>
              <a:t>）如果按主要关键字进行排序时出现数值相等的情况，例如，主要关键字是“平均分”，有两位或更多同学的平均分都相等时，用户可以通过“次要关键字”的设置进一步排序。如图所示，主要关键字是“平均分”，次要关键字是“英语”。如果又出现相等情况，可以通过“添加条件”按钮，增加“第三关键字”。</a:t>
            </a:r>
          </a:p>
          <a:p>
            <a:pPr marL="0" indent="0">
              <a:buNone/>
            </a:pPr>
            <a:r>
              <a:rPr lang="zh-CN" altLang="zh-CN" dirty="0"/>
              <a:t>（</a:t>
            </a:r>
            <a:r>
              <a:rPr lang="en-US" altLang="zh-CN" dirty="0"/>
              <a:t>5</a:t>
            </a:r>
            <a:r>
              <a:rPr lang="zh-CN" altLang="zh-CN" dirty="0"/>
              <a:t>）当所有的排序条件设置好后，单击“确定”按钮完成排序操作。</a:t>
            </a:r>
          </a:p>
          <a:p>
            <a:pPr marL="0" indent="0">
              <a:buNone/>
            </a:pPr>
            <a:endParaRPr lang="zh-CN" altLang="zh-CN" dirty="0"/>
          </a:p>
          <a:p>
            <a:pPr marL="0" indent="0">
              <a:buNone/>
            </a:pPr>
            <a:endParaRPr lang="zh-CN" altLang="zh-CN" dirty="0"/>
          </a:p>
          <a:p>
            <a:pPr marL="0" indent="0">
              <a:buNone/>
            </a:pPr>
            <a:endParaRPr lang="zh-CN" altLang="en-US" dirty="0"/>
          </a:p>
          <a:p>
            <a:pPr marL="0" indent="0">
              <a:buNone/>
            </a:pPr>
            <a:endParaRPr lang="zh-CN" altLang="en-US" dirty="0"/>
          </a:p>
        </p:txBody>
      </p:sp>
      <p:pic>
        <p:nvPicPr>
          <p:cNvPr id="15362"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7894" y="118765"/>
            <a:ext cx="3067050"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16196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内容占位符 2"/>
          <p:cNvSpPr>
            <a:spLocks noGrp="1"/>
          </p:cNvSpPr>
          <p:nvPr>
            <p:ph sz="quarter" idx="10"/>
          </p:nvPr>
        </p:nvSpPr>
        <p:spPr>
          <a:xfrm>
            <a:off x="505074" y="1131590"/>
            <a:ext cx="6299174" cy="1296144"/>
          </a:xfrm>
        </p:spPr>
        <p:txBody>
          <a:bodyPr/>
          <a:lstStyle/>
          <a:p>
            <a:pPr marL="0" indent="0">
              <a:buNone/>
            </a:pPr>
            <a:r>
              <a:rPr lang="zh-CN" altLang="zh-CN" sz="2400" dirty="0"/>
              <a:t>注意事项：</a:t>
            </a:r>
          </a:p>
          <a:p>
            <a:r>
              <a:rPr lang="zh-CN" altLang="zh-CN" sz="2200" dirty="0"/>
              <a:t>在“排序”对话框中，如果选中“数据包含标题”复选框，</a:t>
            </a:r>
            <a:r>
              <a:rPr lang="en-US" altLang="zh-CN" sz="2200" dirty="0"/>
              <a:t>Excel</a:t>
            </a:r>
            <a:r>
              <a:rPr lang="zh-CN" altLang="zh-CN" sz="2200" dirty="0"/>
              <a:t>将显示“英语”、“总分”、“平均分”等字段名；若不选，则只显示“按列</a:t>
            </a:r>
            <a:r>
              <a:rPr lang="en-US" altLang="zh-CN" sz="2200" dirty="0"/>
              <a:t>A</a:t>
            </a:r>
            <a:r>
              <a:rPr lang="zh-CN" altLang="zh-CN" sz="2200" dirty="0"/>
              <a:t>”、“按列</a:t>
            </a:r>
            <a:r>
              <a:rPr lang="en-US" altLang="zh-CN" sz="2200" dirty="0"/>
              <a:t>B</a:t>
            </a:r>
            <a:r>
              <a:rPr lang="zh-CN" altLang="zh-CN" sz="2200" dirty="0"/>
              <a:t>”等，并且在排序时字段名也参与排序，因此，用户要注意该复选框的选择。</a:t>
            </a:r>
          </a:p>
          <a:p>
            <a:r>
              <a:rPr lang="zh-CN" altLang="zh-CN" sz="2200" dirty="0"/>
              <a:t>如果单击“选项”按钮，将弹出一个“排序选项”对话框，用户可以更详细地设定排序的方向和方法，如图所示。</a:t>
            </a:r>
          </a:p>
        </p:txBody>
      </p:sp>
      <p:sp>
        <p:nvSpPr>
          <p:cNvPr id="2" name="文本占位符 1"/>
          <p:cNvSpPr>
            <a:spLocks noGrp="1"/>
          </p:cNvSpPr>
          <p:nvPr>
            <p:ph type="body" sz="quarter" idx="11"/>
          </p:nvPr>
        </p:nvSpPr>
        <p:spPr/>
        <p:txBody>
          <a:bodyPr/>
          <a:lstStyle/>
          <a:p>
            <a:r>
              <a:rPr lang="en-US" altLang="zh-CN" dirty="0"/>
              <a:t>4.3.3</a:t>
            </a:r>
            <a:r>
              <a:rPr lang="zh-CN" altLang="zh-CN" dirty="0"/>
              <a:t>　排序</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pic>
        <p:nvPicPr>
          <p:cNvPr id="16386"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8757" y="1203598"/>
            <a:ext cx="1987383" cy="336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5152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内容占位符 2"/>
          <p:cNvSpPr>
            <a:spLocks noGrp="1"/>
          </p:cNvSpPr>
          <p:nvPr>
            <p:ph sz="quarter" idx="10"/>
          </p:nvPr>
        </p:nvSpPr>
        <p:spPr/>
        <p:txBody>
          <a:bodyPr/>
          <a:lstStyle/>
          <a:p>
            <a:pPr marL="0" indent="0">
              <a:buNone/>
            </a:pPr>
            <a:r>
              <a:rPr lang="zh-CN" altLang="en-US" dirty="0"/>
              <a:t>筛选数据是指从庞大的数据集中筛选出符合条件的记录，并将它们显示或打印出来，同时隐藏不符合条件的记录。筛选数据主要有以下两种方法。</a:t>
            </a:r>
          </a:p>
          <a:p>
            <a:pPr marL="0" indent="0">
              <a:buNone/>
            </a:pPr>
            <a:r>
              <a:rPr lang="en-US" altLang="zh-CN" dirty="0"/>
              <a:t>1</a:t>
            </a:r>
            <a:r>
              <a:rPr lang="zh-CN" altLang="en-US" dirty="0"/>
              <a:t>．自动筛选</a:t>
            </a:r>
          </a:p>
          <a:p>
            <a:pPr marL="0" indent="0">
              <a:buNone/>
            </a:pPr>
            <a:r>
              <a:rPr lang="zh-CN" altLang="en-US" sz="2000" dirty="0"/>
              <a:t>自动筛选的操作步骤如下。</a:t>
            </a:r>
          </a:p>
          <a:p>
            <a:pPr marL="0" indent="0">
              <a:buNone/>
            </a:pPr>
            <a:r>
              <a:rPr lang="zh-CN" altLang="en-US" sz="2000" dirty="0"/>
              <a:t>（</a:t>
            </a:r>
            <a:r>
              <a:rPr lang="en-US" altLang="zh-CN" sz="2000" dirty="0"/>
              <a:t>1</a:t>
            </a:r>
            <a:r>
              <a:rPr lang="zh-CN" altLang="en-US" sz="2000" dirty="0"/>
              <a:t>）选定要进行筛选的字段名或参与筛选的单元格区域，如图</a:t>
            </a:r>
            <a:r>
              <a:rPr lang="en-US" altLang="zh-CN" sz="2000" dirty="0"/>
              <a:t>4-58</a:t>
            </a:r>
            <a:r>
              <a:rPr lang="zh-CN" altLang="en-US" sz="2000" dirty="0"/>
              <a:t>所示。</a:t>
            </a:r>
          </a:p>
        </p:txBody>
      </p:sp>
      <p:sp>
        <p:nvSpPr>
          <p:cNvPr id="2" name="文本占位符 1"/>
          <p:cNvSpPr>
            <a:spLocks noGrp="1"/>
          </p:cNvSpPr>
          <p:nvPr>
            <p:ph type="body" sz="quarter" idx="11"/>
          </p:nvPr>
        </p:nvSpPr>
        <p:spPr/>
        <p:txBody>
          <a:bodyPr/>
          <a:lstStyle/>
          <a:p>
            <a:r>
              <a:rPr lang="en-US" altLang="zh-CN" dirty="0"/>
              <a:t>4.3.4</a:t>
            </a:r>
            <a:r>
              <a:rPr lang="zh-CN" altLang="zh-CN" dirty="0"/>
              <a:t>　筛选</a:t>
            </a:r>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pic>
        <p:nvPicPr>
          <p:cNvPr id="17410" name="图片 1"/>
          <p:cNvPicPr>
            <a:picLocks noChangeAspect="1" noChangeArrowheads="1"/>
          </p:cNvPicPr>
          <p:nvPr/>
        </p:nvPicPr>
        <p:blipFill>
          <a:blip r:embed="rId2">
            <a:extLst>
              <a:ext uri="{28A0092B-C50C-407E-A947-70E740481C1C}">
                <a14:useLocalDpi xmlns:a14="http://schemas.microsoft.com/office/drawing/2010/main" val="0"/>
              </a:ext>
            </a:extLst>
          </a:blip>
          <a:srcRect t="19006" r="17738" b="59744"/>
          <a:stretch>
            <a:fillRect/>
          </a:stretch>
        </p:blipFill>
        <p:spPr bwMode="auto">
          <a:xfrm>
            <a:off x="2195735" y="3507854"/>
            <a:ext cx="4480679" cy="1635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26471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内容占位符 2"/>
          <p:cNvSpPr>
            <a:spLocks noGrp="1"/>
          </p:cNvSpPr>
          <p:nvPr>
            <p:ph sz="quarter" idx="10"/>
          </p:nvPr>
        </p:nvSpPr>
        <p:spPr/>
        <p:txBody>
          <a:bodyPr/>
          <a:lstStyle/>
          <a:p>
            <a:pPr marL="0" indent="0">
              <a:buNone/>
            </a:pPr>
            <a:r>
              <a:rPr lang="en-US" altLang="zh-CN" sz="2400" dirty="0"/>
              <a:t>1</a:t>
            </a:r>
            <a:r>
              <a:rPr lang="zh-CN" altLang="zh-CN" sz="2400" dirty="0"/>
              <a:t>．自动筛选</a:t>
            </a:r>
          </a:p>
          <a:p>
            <a:pPr marL="0" indent="0">
              <a:buNone/>
            </a:pPr>
            <a:r>
              <a:rPr lang="zh-CN" altLang="en-US" sz="2000" dirty="0"/>
              <a:t>（</a:t>
            </a:r>
            <a:r>
              <a:rPr lang="en-US" altLang="zh-CN" sz="2000" dirty="0"/>
              <a:t>2</a:t>
            </a:r>
            <a:r>
              <a:rPr lang="zh-CN" altLang="en-US" sz="2000" dirty="0"/>
              <a:t>）单击“数据”选项卡的“排序和筛选”工具组中的“筛选”按钮，此时选中的区域中每列数据的字段名旁边都会出现一个下拉按钮。</a:t>
            </a:r>
          </a:p>
          <a:p>
            <a:pPr marL="0" indent="0">
              <a:buNone/>
            </a:pPr>
            <a:r>
              <a:rPr lang="zh-CN" altLang="en-US" sz="2000" dirty="0"/>
              <a:t>（</a:t>
            </a:r>
            <a:r>
              <a:rPr lang="en-US" altLang="zh-CN" sz="2000" dirty="0"/>
              <a:t>3</a:t>
            </a:r>
            <a:r>
              <a:rPr lang="zh-CN" altLang="en-US" sz="2000" dirty="0"/>
              <a:t>）单击工作表中“平均分”字段名旁边的下拉按钮，如图所示。</a:t>
            </a:r>
          </a:p>
        </p:txBody>
      </p:sp>
      <p:sp>
        <p:nvSpPr>
          <p:cNvPr id="2" name="文本占位符 1"/>
          <p:cNvSpPr>
            <a:spLocks noGrp="1"/>
          </p:cNvSpPr>
          <p:nvPr>
            <p:ph type="body" sz="quarter" idx="11"/>
          </p:nvPr>
        </p:nvSpPr>
        <p:spPr/>
        <p:txBody>
          <a:bodyPr/>
          <a:lstStyle/>
          <a:p>
            <a:r>
              <a:rPr lang="en-US" altLang="zh-CN" dirty="0"/>
              <a:t>4.3.4</a:t>
            </a:r>
            <a:r>
              <a:rPr lang="zh-CN" altLang="zh-CN" dirty="0"/>
              <a:t>　筛选</a:t>
            </a:r>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pic>
        <p:nvPicPr>
          <p:cNvPr id="18434" name="图片 1"/>
          <p:cNvPicPr>
            <a:picLocks noChangeAspect="1" noChangeArrowheads="1"/>
          </p:cNvPicPr>
          <p:nvPr/>
        </p:nvPicPr>
        <p:blipFill>
          <a:blip r:embed="rId2">
            <a:extLst>
              <a:ext uri="{28A0092B-C50C-407E-A947-70E740481C1C}">
                <a14:useLocalDpi xmlns:a14="http://schemas.microsoft.com/office/drawing/2010/main" val="0"/>
              </a:ext>
            </a:extLst>
          </a:blip>
          <a:srcRect l="299" t="17722" r="64514" b="38438"/>
          <a:stretch>
            <a:fillRect/>
          </a:stretch>
        </p:blipFill>
        <p:spPr bwMode="auto">
          <a:xfrm>
            <a:off x="2483768" y="2643757"/>
            <a:ext cx="3528392" cy="247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4159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内容占位符 2"/>
          <p:cNvSpPr>
            <a:spLocks noGrp="1"/>
          </p:cNvSpPr>
          <p:nvPr>
            <p:ph sz="quarter" idx="10"/>
          </p:nvPr>
        </p:nvSpPr>
        <p:spPr/>
        <p:txBody>
          <a:bodyPr>
            <a:noAutofit/>
          </a:bodyPr>
          <a:lstStyle/>
          <a:p>
            <a:pPr marL="0" indent="0">
              <a:buNone/>
            </a:pPr>
            <a:r>
              <a:rPr lang="zh-CN" altLang="en-US" dirty="0"/>
              <a:t>操作界面的认识</a:t>
            </a:r>
            <a:endParaRPr lang="en-US" altLang="zh-CN" dirty="0"/>
          </a:p>
          <a:p>
            <a:pPr marL="0" indent="0">
              <a:buNone/>
            </a:pPr>
            <a:r>
              <a:rPr lang="zh-CN" altLang="zh-CN" dirty="0"/>
              <a:t>（</a:t>
            </a:r>
            <a:r>
              <a:rPr lang="en-US" altLang="zh-CN" dirty="0"/>
              <a:t>1</a:t>
            </a:r>
            <a:r>
              <a:rPr lang="zh-CN" altLang="zh-CN" dirty="0"/>
              <a:t>）标题栏</a:t>
            </a:r>
            <a:endParaRPr lang="en-US" altLang="zh-CN" dirty="0"/>
          </a:p>
          <a:p>
            <a:pPr marL="0" indent="0">
              <a:buNone/>
            </a:pPr>
            <a:r>
              <a:rPr lang="zh-CN" altLang="zh-CN" dirty="0"/>
              <a:t>快速访问工具栏</a:t>
            </a:r>
            <a:endParaRPr lang="en-US" altLang="zh-CN" dirty="0"/>
          </a:p>
          <a:p>
            <a:pPr marL="0" indent="0">
              <a:buNone/>
            </a:pPr>
            <a:endParaRPr lang="en-US" altLang="zh-CN" dirty="0"/>
          </a:p>
          <a:p>
            <a:pPr marL="0" indent="0">
              <a:buNone/>
            </a:pPr>
            <a:r>
              <a:rPr lang="zh-CN" altLang="zh-CN" sz="2000" dirty="0"/>
              <a:t>② 在弹出的菜单选项中选择“打印预览和打印”即可，如图所示。</a:t>
            </a:r>
          </a:p>
          <a:p>
            <a:pPr marL="0" indent="0">
              <a:buNone/>
            </a:pPr>
            <a:r>
              <a:rPr lang="zh-CN" altLang="zh-CN" sz="2000" dirty="0"/>
              <a:t>若需要其它命令按钮，可以选择“其它命令”，在弹出的“</a:t>
            </a:r>
            <a:r>
              <a:rPr lang="en-US" altLang="zh-CN" sz="2000" dirty="0"/>
              <a:t>Excel</a:t>
            </a:r>
            <a:r>
              <a:rPr lang="zh-CN" altLang="zh-CN" sz="2000" dirty="0"/>
              <a:t>选项”对话框中进行设置，如图所示。</a:t>
            </a:r>
          </a:p>
        </p:txBody>
      </p:sp>
      <p:sp>
        <p:nvSpPr>
          <p:cNvPr id="2" name="文本占位符 1"/>
          <p:cNvSpPr>
            <a:spLocks noGrp="1"/>
          </p:cNvSpPr>
          <p:nvPr>
            <p:ph type="body" sz="quarter" idx="11"/>
          </p:nvPr>
        </p:nvSpPr>
        <p:spPr/>
        <p:txBody>
          <a:bodyPr/>
          <a:lstStyle/>
          <a:p>
            <a:r>
              <a:rPr lang="en-US" altLang="zh-CN" dirty="0"/>
              <a:t>4.1.1</a:t>
            </a:r>
            <a:r>
              <a:rPr lang="zh-CN" altLang="zh-CN" dirty="0"/>
              <a:t>　</a:t>
            </a:r>
            <a:r>
              <a:rPr lang="en-US" altLang="zh-CN" dirty="0"/>
              <a:t>Excel 2016</a:t>
            </a:r>
            <a:r>
              <a:rPr lang="zh-CN" altLang="zh-CN" dirty="0"/>
              <a:t>窗口界面</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4.1</a:t>
            </a:r>
            <a:r>
              <a:rPr lang="zh-CN" altLang="zh-CN" dirty="0"/>
              <a:t>　</a:t>
            </a:r>
            <a:r>
              <a:rPr lang="en-US" altLang="zh-CN" dirty="0"/>
              <a:t>Excel 2016</a:t>
            </a:r>
            <a:r>
              <a:rPr lang="zh-CN" altLang="zh-CN" dirty="0"/>
              <a:t>的概述</a:t>
            </a:r>
            <a:endParaRPr lang="zh-CN" altLang="en-US" dirty="0"/>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l="62688" t="7623" r="28688" b="57117"/>
          <a:stretch>
            <a:fillRect/>
          </a:stretch>
        </p:blipFill>
        <p:spPr bwMode="auto">
          <a:xfrm>
            <a:off x="6228184" y="497079"/>
            <a:ext cx="1080120" cy="2467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69980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内容占位符 2"/>
          <p:cNvSpPr>
            <a:spLocks noGrp="1"/>
          </p:cNvSpPr>
          <p:nvPr>
            <p:ph sz="quarter" idx="10"/>
          </p:nvPr>
        </p:nvSpPr>
        <p:spPr>
          <a:xfrm>
            <a:off x="505074" y="1131590"/>
            <a:ext cx="8459414" cy="432048"/>
          </a:xfrm>
        </p:spPr>
        <p:txBody>
          <a:bodyPr/>
          <a:lstStyle/>
          <a:p>
            <a:pPr marL="0" indent="0">
              <a:buNone/>
            </a:pPr>
            <a:r>
              <a:rPr lang="en-US" altLang="zh-CN" sz="2400" dirty="0"/>
              <a:t>1</a:t>
            </a:r>
            <a:r>
              <a:rPr lang="zh-CN" altLang="zh-CN" sz="2400" dirty="0"/>
              <a:t>．自动筛选</a:t>
            </a:r>
          </a:p>
          <a:p>
            <a:pPr marL="0" indent="0">
              <a:buNone/>
            </a:pPr>
            <a:r>
              <a:rPr lang="zh-CN" altLang="en-US" sz="2000" dirty="0"/>
              <a:t>在下拉菜单中包含了该列所有的值，如果选择“</a:t>
            </a:r>
            <a:r>
              <a:rPr lang="en-US" altLang="zh-CN" sz="2000" dirty="0"/>
              <a:t>81.67”</a:t>
            </a:r>
            <a:r>
              <a:rPr lang="zh-CN" altLang="en-US" sz="2000" dirty="0"/>
              <a:t>选项，则只</a:t>
            </a:r>
            <a:r>
              <a:rPr lang="en-US" altLang="zh-CN" sz="2000" dirty="0"/>
              <a:t>Excel  2016</a:t>
            </a:r>
            <a:r>
              <a:rPr lang="zh-CN" altLang="en-US" sz="2000" dirty="0"/>
              <a:t>显示王旭这一条记录。如果选择“数字筛选”中的“</a:t>
            </a:r>
            <a:r>
              <a:rPr lang="en-US" altLang="zh-CN" sz="2000" dirty="0"/>
              <a:t>10</a:t>
            </a:r>
            <a:r>
              <a:rPr lang="zh-CN" altLang="en-US" sz="2000" dirty="0"/>
              <a:t>个最大的值”选项，则</a:t>
            </a:r>
            <a:r>
              <a:rPr lang="en-US" altLang="zh-CN" sz="2000" dirty="0"/>
              <a:t>Excel  2016</a:t>
            </a:r>
            <a:r>
              <a:rPr lang="zh-CN" altLang="en-US" sz="2000" dirty="0"/>
              <a:t>只显示</a:t>
            </a:r>
            <a:r>
              <a:rPr lang="en-US" altLang="zh-CN" sz="2000" dirty="0"/>
              <a:t>10</a:t>
            </a:r>
            <a:r>
              <a:rPr lang="zh-CN" altLang="en-US" sz="2000" dirty="0"/>
              <a:t>条平均值最大的记录。如果选择“自定义筛选”命令，则弹出“自定义自动筛选方式”对话框，如图</a:t>
            </a:r>
            <a:r>
              <a:rPr lang="en-US" altLang="zh-CN" sz="2000" dirty="0"/>
              <a:t>4-60</a:t>
            </a:r>
            <a:r>
              <a:rPr lang="zh-CN" altLang="en-US" sz="2000" dirty="0"/>
              <a:t>所示，在该对话框中用户可以设置筛选条件，如“平均分小于</a:t>
            </a:r>
            <a:r>
              <a:rPr lang="en-US" altLang="zh-CN" sz="2000" dirty="0"/>
              <a:t>80”“</a:t>
            </a:r>
            <a:r>
              <a:rPr lang="zh-CN" altLang="en-US" sz="2000" dirty="0"/>
              <a:t>平均分介于</a:t>
            </a:r>
            <a:r>
              <a:rPr lang="en-US" altLang="zh-CN" sz="2000" dirty="0"/>
              <a:t>70</a:t>
            </a:r>
            <a:r>
              <a:rPr lang="zh-CN" altLang="en-US" sz="2000" dirty="0"/>
              <a:t>和</a:t>
            </a:r>
            <a:r>
              <a:rPr lang="en-US" altLang="zh-CN" sz="2000" dirty="0"/>
              <a:t>80</a:t>
            </a:r>
            <a:r>
              <a:rPr lang="zh-CN" altLang="en-US" sz="2000" dirty="0"/>
              <a:t>之间”等，</a:t>
            </a:r>
            <a:r>
              <a:rPr lang="zh-CN" altLang="zh-CN" sz="2400" dirty="0"/>
              <a:t>如图所示。 </a:t>
            </a:r>
          </a:p>
        </p:txBody>
      </p:sp>
      <p:sp>
        <p:nvSpPr>
          <p:cNvPr id="2" name="文本占位符 1"/>
          <p:cNvSpPr>
            <a:spLocks noGrp="1"/>
          </p:cNvSpPr>
          <p:nvPr>
            <p:ph type="body" sz="quarter" idx="11"/>
          </p:nvPr>
        </p:nvSpPr>
        <p:spPr/>
        <p:txBody>
          <a:bodyPr/>
          <a:lstStyle/>
          <a:p>
            <a:r>
              <a:rPr lang="en-US" altLang="zh-CN" dirty="0"/>
              <a:t>4.3.4</a:t>
            </a:r>
            <a:r>
              <a:rPr lang="zh-CN" altLang="zh-CN" dirty="0"/>
              <a:t>　筛选</a:t>
            </a:r>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pic>
        <p:nvPicPr>
          <p:cNvPr id="19458"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2564" y="3219822"/>
            <a:ext cx="1989596" cy="1905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37225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内容占位符 2"/>
          <p:cNvSpPr>
            <a:spLocks noGrp="1"/>
          </p:cNvSpPr>
          <p:nvPr>
            <p:ph sz="quarter" idx="10"/>
          </p:nvPr>
        </p:nvSpPr>
        <p:spPr/>
        <p:txBody>
          <a:bodyPr/>
          <a:lstStyle/>
          <a:p>
            <a:pPr marL="0" indent="0">
              <a:buNone/>
            </a:pPr>
            <a:r>
              <a:rPr lang="zh-CN" altLang="en-US" dirty="0"/>
              <a:t>（</a:t>
            </a:r>
            <a:r>
              <a:rPr lang="en-US" altLang="zh-CN" dirty="0"/>
              <a:t>4</a:t>
            </a:r>
            <a:r>
              <a:rPr lang="zh-CN" altLang="en-US" dirty="0"/>
              <a:t>）设置完成后，单击“确定”按钮，</a:t>
            </a:r>
            <a:r>
              <a:rPr lang="en-US" altLang="zh-CN" dirty="0"/>
              <a:t>Excel  2016</a:t>
            </a:r>
            <a:r>
              <a:rPr lang="zh-CN" altLang="en-US" dirty="0"/>
              <a:t>完成自动筛选并显示筛选后的结果。</a:t>
            </a:r>
          </a:p>
          <a:p>
            <a:pPr marL="0" indent="0">
              <a:buNone/>
            </a:pPr>
            <a:r>
              <a:rPr lang="zh-CN" altLang="en-US" dirty="0"/>
              <a:t>如果取消自动筛选，只需单击“数据”选项卡的“排序和筛选”工具组的“筛选”按钮，就可以回到初始状态，重新显示全部数据。</a:t>
            </a:r>
          </a:p>
        </p:txBody>
      </p:sp>
      <p:sp>
        <p:nvSpPr>
          <p:cNvPr id="2" name="文本占位符 1"/>
          <p:cNvSpPr>
            <a:spLocks noGrp="1"/>
          </p:cNvSpPr>
          <p:nvPr>
            <p:ph type="body" sz="quarter" idx="11"/>
          </p:nvPr>
        </p:nvSpPr>
        <p:spPr/>
        <p:txBody>
          <a:bodyPr/>
          <a:lstStyle/>
          <a:p>
            <a:r>
              <a:rPr lang="en-US" altLang="zh-CN" dirty="0"/>
              <a:t>4.3.4</a:t>
            </a:r>
            <a:r>
              <a:rPr lang="zh-CN" altLang="zh-CN" dirty="0"/>
              <a:t>　筛选</a:t>
            </a:r>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spTree>
    <p:extLst>
      <p:ext uri="{BB962C8B-B14F-4D97-AF65-F5344CB8AC3E}">
        <p14:creationId xmlns:p14="http://schemas.microsoft.com/office/powerpoint/2010/main" val="16044507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内容占位符 2"/>
          <p:cNvSpPr>
            <a:spLocks noGrp="1"/>
          </p:cNvSpPr>
          <p:nvPr>
            <p:ph sz="quarter" idx="10"/>
          </p:nvPr>
        </p:nvSpPr>
        <p:spPr/>
        <p:txBody>
          <a:bodyPr/>
          <a:lstStyle/>
          <a:p>
            <a:pPr marL="0" indent="0">
              <a:buNone/>
            </a:pPr>
            <a:r>
              <a:rPr lang="en-US" altLang="zh-CN" sz="2400" dirty="0"/>
              <a:t>2</a:t>
            </a:r>
            <a:r>
              <a:rPr lang="zh-CN" altLang="zh-CN" sz="2400" dirty="0"/>
              <a:t>．高级筛选</a:t>
            </a:r>
          </a:p>
          <a:p>
            <a:pPr marL="0" indent="0">
              <a:buNone/>
            </a:pPr>
            <a:r>
              <a:rPr lang="zh-CN" altLang="zh-CN" sz="2400" dirty="0"/>
              <a:t>使用自动筛选方式寻找符合特定条件的记录方便且快捷，但条件较多并且较复杂时，可以利用高级筛选。使用高级筛选必须要建立条件区域。条件区域中的条件标志必须与列表区域具有相同的字段名，以作为匹配条件的依据。</a:t>
            </a:r>
          </a:p>
        </p:txBody>
      </p:sp>
      <p:sp>
        <p:nvSpPr>
          <p:cNvPr id="2" name="文本占位符 1"/>
          <p:cNvSpPr>
            <a:spLocks noGrp="1"/>
          </p:cNvSpPr>
          <p:nvPr>
            <p:ph type="body" sz="quarter" idx="11"/>
          </p:nvPr>
        </p:nvSpPr>
        <p:spPr/>
        <p:txBody>
          <a:bodyPr/>
          <a:lstStyle/>
          <a:p>
            <a:r>
              <a:rPr lang="en-US" altLang="zh-CN" dirty="0"/>
              <a:t>4.3.4</a:t>
            </a:r>
            <a:r>
              <a:rPr lang="zh-CN" altLang="zh-CN" dirty="0"/>
              <a:t>　筛选</a:t>
            </a:r>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spTree>
    <p:extLst>
      <p:ext uri="{BB962C8B-B14F-4D97-AF65-F5344CB8AC3E}">
        <p14:creationId xmlns:p14="http://schemas.microsoft.com/office/powerpoint/2010/main" val="25430038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内容占位符 2"/>
          <p:cNvSpPr>
            <a:spLocks noGrp="1"/>
          </p:cNvSpPr>
          <p:nvPr>
            <p:ph sz="quarter" idx="10"/>
          </p:nvPr>
        </p:nvSpPr>
        <p:spPr/>
        <p:txBody>
          <a:bodyPr/>
          <a:lstStyle/>
          <a:p>
            <a:pPr marL="0" indent="0">
              <a:buNone/>
            </a:pPr>
            <a:r>
              <a:rPr lang="en-US" altLang="zh-CN" sz="2400" dirty="0"/>
              <a:t>2</a:t>
            </a:r>
            <a:r>
              <a:rPr lang="zh-CN" altLang="zh-CN" sz="2400" dirty="0"/>
              <a:t>．高级筛选</a:t>
            </a:r>
          </a:p>
          <a:p>
            <a:pPr marL="0" indent="0">
              <a:buNone/>
            </a:pPr>
            <a:r>
              <a:rPr lang="zh-CN" altLang="en-US" dirty="0"/>
              <a:t>（</a:t>
            </a:r>
            <a:r>
              <a:rPr lang="en-US" altLang="zh-CN" dirty="0"/>
              <a:t>1</a:t>
            </a:r>
            <a:r>
              <a:rPr lang="zh-CN" altLang="en-US" dirty="0"/>
              <a:t>）在工作表中输入高级筛选条件，“语文大于</a:t>
            </a:r>
            <a:r>
              <a:rPr lang="en-US" altLang="zh-CN" dirty="0"/>
              <a:t>80</a:t>
            </a:r>
            <a:r>
              <a:rPr lang="zh-CN" altLang="en-US" dirty="0"/>
              <a:t>并且平均分大于等于</a:t>
            </a:r>
            <a:r>
              <a:rPr lang="en-US" altLang="zh-CN" dirty="0"/>
              <a:t>85</a:t>
            </a:r>
            <a:r>
              <a:rPr lang="zh-CN" altLang="en-US" dirty="0"/>
              <a:t>的女生”，如图所示的</a:t>
            </a:r>
            <a:r>
              <a:rPr lang="en-US" altLang="zh-CN" dirty="0"/>
              <a:t>A1</a:t>
            </a:r>
            <a:r>
              <a:rPr lang="zh-CN" altLang="en-US" dirty="0"/>
              <a:t>：</a:t>
            </a:r>
            <a:r>
              <a:rPr lang="en-US" altLang="zh-CN" dirty="0"/>
              <a:t>C2</a:t>
            </a:r>
            <a:r>
              <a:rPr lang="zh-CN" altLang="en-US" dirty="0"/>
              <a:t>就是条件区域，</a:t>
            </a:r>
            <a:r>
              <a:rPr lang="en-US" altLang="zh-CN" dirty="0"/>
              <a:t>A1:C1</a:t>
            </a:r>
            <a:r>
              <a:rPr lang="zh-CN" altLang="en-US" dirty="0"/>
              <a:t>单元格区域显示字段名，</a:t>
            </a:r>
            <a:r>
              <a:rPr lang="en-US" altLang="zh-CN" dirty="0"/>
              <a:t>A2:C2</a:t>
            </a:r>
            <a:r>
              <a:rPr lang="zh-CN" altLang="en-US" dirty="0"/>
              <a:t>单元格区域显示是条件表达式。</a:t>
            </a:r>
          </a:p>
          <a:p>
            <a:pPr marL="0" indent="0">
              <a:buNone/>
            </a:pPr>
            <a:r>
              <a:rPr lang="zh-CN" altLang="en-US" dirty="0"/>
              <a:t>（</a:t>
            </a:r>
            <a:r>
              <a:rPr lang="en-US" altLang="zh-CN" dirty="0"/>
              <a:t>2</a:t>
            </a:r>
            <a:r>
              <a:rPr lang="zh-CN" altLang="en-US" dirty="0"/>
              <a:t>）选择数据记录中的</a:t>
            </a:r>
            <a:r>
              <a:rPr lang="en-US" altLang="zh-CN" dirty="0"/>
              <a:t>A3:H12</a:t>
            </a:r>
            <a:r>
              <a:rPr lang="zh-CN" altLang="en-US" dirty="0"/>
              <a:t>单元格区域，如图所示。</a:t>
            </a:r>
          </a:p>
        </p:txBody>
      </p:sp>
      <p:sp>
        <p:nvSpPr>
          <p:cNvPr id="2" name="文本占位符 1"/>
          <p:cNvSpPr>
            <a:spLocks noGrp="1"/>
          </p:cNvSpPr>
          <p:nvPr>
            <p:ph type="body" sz="quarter" idx="11"/>
          </p:nvPr>
        </p:nvSpPr>
        <p:spPr/>
        <p:txBody>
          <a:bodyPr/>
          <a:lstStyle/>
          <a:p>
            <a:r>
              <a:rPr lang="en-US" altLang="zh-CN" dirty="0"/>
              <a:t>4.3.4</a:t>
            </a:r>
            <a:r>
              <a:rPr lang="zh-CN" altLang="zh-CN" dirty="0"/>
              <a:t>　筛选</a:t>
            </a:r>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pic>
        <p:nvPicPr>
          <p:cNvPr id="20482" name="图片 1"/>
          <p:cNvPicPr>
            <a:picLocks noChangeAspect="1" noChangeArrowheads="1"/>
          </p:cNvPicPr>
          <p:nvPr/>
        </p:nvPicPr>
        <p:blipFill>
          <a:blip r:embed="rId2">
            <a:extLst>
              <a:ext uri="{28A0092B-C50C-407E-A947-70E740481C1C}">
                <a14:useLocalDpi xmlns:a14="http://schemas.microsoft.com/office/drawing/2010/main" val="0"/>
              </a:ext>
            </a:extLst>
          </a:blip>
          <a:srcRect t="33582" r="17087" b="24345"/>
          <a:stretch>
            <a:fillRect/>
          </a:stretch>
        </p:blipFill>
        <p:spPr bwMode="auto">
          <a:xfrm>
            <a:off x="2555776" y="3579861"/>
            <a:ext cx="3888432" cy="157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20416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内容占位符 2"/>
          <p:cNvSpPr>
            <a:spLocks noGrp="1"/>
          </p:cNvSpPr>
          <p:nvPr>
            <p:ph sz="quarter" idx="10"/>
          </p:nvPr>
        </p:nvSpPr>
        <p:spPr/>
        <p:txBody>
          <a:bodyPr/>
          <a:lstStyle/>
          <a:p>
            <a:pPr marL="0" indent="0">
              <a:buNone/>
            </a:pPr>
            <a:r>
              <a:rPr lang="en-US" altLang="zh-CN" sz="2400" dirty="0"/>
              <a:t>2</a:t>
            </a:r>
            <a:r>
              <a:rPr lang="zh-CN" altLang="zh-CN" sz="2400" dirty="0"/>
              <a:t>．高级筛选</a:t>
            </a:r>
          </a:p>
          <a:p>
            <a:pPr marL="0" indent="0">
              <a:buNone/>
            </a:pPr>
            <a:r>
              <a:rPr lang="zh-CN" altLang="en-US" dirty="0"/>
              <a:t>（</a:t>
            </a:r>
            <a:r>
              <a:rPr lang="en-US" altLang="zh-CN" dirty="0"/>
              <a:t>3</a:t>
            </a:r>
            <a:r>
              <a:rPr lang="zh-CN" altLang="en-US" dirty="0"/>
              <a:t>）单击“数据”选项卡的“排序和筛选”工具组中的“高级”按钮，弹出图所示的“高级筛选”对话框。</a:t>
            </a:r>
            <a:endParaRPr lang="zh-CN" altLang="zh-CN" sz="2400" dirty="0"/>
          </a:p>
        </p:txBody>
      </p:sp>
      <p:sp>
        <p:nvSpPr>
          <p:cNvPr id="2" name="文本占位符 1"/>
          <p:cNvSpPr>
            <a:spLocks noGrp="1"/>
          </p:cNvSpPr>
          <p:nvPr>
            <p:ph type="body" sz="quarter" idx="11"/>
          </p:nvPr>
        </p:nvSpPr>
        <p:spPr/>
        <p:txBody>
          <a:bodyPr/>
          <a:lstStyle/>
          <a:p>
            <a:r>
              <a:rPr lang="en-US" altLang="zh-CN" dirty="0"/>
              <a:t>4.3.4</a:t>
            </a:r>
            <a:r>
              <a:rPr lang="zh-CN" altLang="zh-CN" dirty="0"/>
              <a:t>　筛选</a:t>
            </a:r>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sp>
        <p:nvSpPr>
          <p:cNvPr id="4" name="Rectangle 2"/>
          <p:cNvSpPr>
            <a:spLocks noChangeArrowheads="1"/>
          </p:cNvSpPr>
          <p:nvPr/>
        </p:nvSpPr>
        <p:spPr bwMode="auto">
          <a:xfrm>
            <a:off x="3203848" y="2498099"/>
            <a:ext cx="2059122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1505"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498100"/>
            <a:ext cx="2016224" cy="264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665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内容占位符 2"/>
          <p:cNvSpPr>
            <a:spLocks noGrp="1"/>
          </p:cNvSpPr>
          <p:nvPr>
            <p:ph sz="quarter" idx="10"/>
          </p:nvPr>
        </p:nvSpPr>
        <p:spPr/>
        <p:txBody>
          <a:bodyPr>
            <a:noAutofit/>
          </a:bodyPr>
          <a:lstStyle/>
          <a:p>
            <a:pPr marL="0" indent="0">
              <a:buNone/>
            </a:pPr>
            <a:r>
              <a:rPr lang="en-US" altLang="zh-CN" dirty="0"/>
              <a:t>2</a:t>
            </a:r>
            <a:r>
              <a:rPr lang="zh-CN" altLang="zh-CN" dirty="0"/>
              <a:t>．高级筛选</a:t>
            </a:r>
          </a:p>
          <a:p>
            <a:pPr marL="0" indent="0">
              <a:buNone/>
            </a:pPr>
            <a:r>
              <a:rPr lang="zh-CN" altLang="en-US" sz="2000" dirty="0"/>
              <a:t>（</a:t>
            </a:r>
            <a:r>
              <a:rPr lang="en-US" altLang="zh-CN" sz="2000" dirty="0"/>
              <a:t>4</a:t>
            </a:r>
            <a:r>
              <a:rPr lang="zh-CN" altLang="en-US" sz="2000" dirty="0"/>
              <a:t>）在“高级筛选”对话框中，筛选方式有两种。“在原有区域显示筛选结果”方式，顾名思义，会将筛选结果显示在原来的数据区域；而“将筛选结果复制到其他位置”方式，则会将筛选结果显示在指定的数据区域中，可以在“复制到”文本框中设置显示结果的初始放置位置。在“列表区域”文本框中可以设置参与筛选的源数据区域，而“条件区域”文本框中放置的则是高级筛选的条件区域，用户可以直接输入条件区域</a:t>
            </a:r>
            <a:r>
              <a:rPr lang="en-US" altLang="zh-CN" sz="2000" dirty="0"/>
              <a:t>A1:C2</a:t>
            </a:r>
            <a:r>
              <a:rPr lang="zh-CN" altLang="en-US" sz="2000" dirty="0"/>
              <a:t>，也可以直接利用鼠标在工作表中选择高级筛选条件所在的单元格区域。</a:t>
            </a:r>
            <a:endParaRPr lang="zh-CN" altLang="zh-CN" sz="2000" dirty="0"/>
          </a:p>
        </p:txBody>
      </p:sp>
      <p:sp>
        <p:nvSpPr>
          <p:cNvPr id="2" name="文本占位符 1"/>
          <p:cNvSpPr>
            <a:spLocks noGrp="1"/>
          </p:cNvSpPr>
          <p:nvPr>
            <p:ph type="body" sz="quarter" idx="11"/>
          </p:nvPr>
        </p:nvSpPr>
        <p:spPr/>
        <p:txBody>
          <a:bodyPr/>
          <a:lstStyle/>
          <a:p>
            <a:r>
              <a:rPr lang="en-US" altLang="zh-CN" dirty="0"/>
              <a:t>4.3.4</a:t>
            </a:r>
            <a:r>
              <a:rPr lang="zh-CN" altLang="zh-CN" dirty="0"/>
              <a:t>　筛选</a:t>
            </a:r>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spTree>
    <p:extLst>
      <p:ext uri="{BB962C8B-B14F-4D97-AF65-F5344CB8AC3E}">
        <p14:creationId xmlns:p14="http://schemas.microsoft.com/office/powerpoint/2010/main" val="34396835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内容占位符 2"/>
          <p:cNvSpPr>
            <a:spLocks noGrp="1"/>
          </p:cNvSpPr>
          <p:nvPr>
            <p:ph sz="quarter" idx="10"/>
          </p:nvPr>
        </p:nvSpPr>
        <p:spPr/>
        <p:txBody>
          <a:bodyPr/>
          <a:lstStyle/>
          <a:p>
            <a:pPr marL="0" indent="0">
              <a:buNone/>
            </a:pPr>
            <a:r>
              <a:rPr lang="en-US" altLang="zh-CN" sz="2400" dirty="0"/>
              <a:t>2</a:t>
            </a:r>
            <a:r>
              <a:rPr lang="zh-CN" altLang="zh-CN" sz="2400" dirty="0"/>
              <a:t>．高级筛选</a:t>
            </a:r>
          </a:p>
          <a:p>
            <a:pPr marL="0" indent="0">
              <a:buNone/>
            </a:pPr>
            <a:r>
              <a:rPr lang="zh-CN" altLang="zh-CN" sz="2400" dirty="0"/>
              <a:t>（</a:t>
            </a:r>
            <a:r>
              <a:rPr lang="en-US" altLang="zh-CN" sz="2400" dirty="0"/>
              <a:t>5</a:t>
            </a:r>
            <a:r>
              <a:rPr lang="zh-CN" altLang="zh-CN" sz="2400" dirty="0"/>
              <a:t>）最后单击“确定”按钮，</a:t>
            </a:r>
            <a:r>
              <a:rPr lang="en-US" altLang="zh-CN" sz="2400" dirty="0"/>
              <a:t>Excel</a:t>
            </a:r>
            <a:r>
              <a:rPr lang="zh-CN" altLang="zh-CN" sz="2400" dirty="0"/>
              <a:t>将显示满足高级筛选条件的记录。</a:t>
            </a:r>
            <a:endParaRPr lang="en-US" altLang="zh-CN" sz="2400" dirty="0"/>
          </a:p>
          <a:p>
            <a:pPr marL="0" indent="0">
              <a:buNone/>
            </a:pPr>
            <a:r>
              <a:rPr lang="zh-CN" altLang="en-US" dirty="0"/>
              <a:t>取消高级筛选的操作是：单击“数据”选项卡的“排序和筛选”工具组中的“清除”按钮，可以取消第一种筛选方式下的筛选结果；因为第二种筛选方式将筛选结果放置在其他位置，因此如果不需要，可以直接将其删除。</a:t>
            </a:r>
            <a:endParaRPr lang="zh-CN" altLang="zh-CN" sz="2400" dirty="0"/>
          </a:p>
        </p:txBody>
      </p:sp>
      <p:sp>
        <p:nvSpPr>
          <p:cNvPr id="2" name="文本占位符 1"/>
          <p:cNvSpPr>
            <a:spLocks noGrp="1"/>
          </p:cNvSpPr>
          <p:nvPr>
            <p:ph type="body" sz="quarter" idx="11"/>
          </p:nvPr>
        </p:nvSpPr>
        <p:spPr/>
        <p:txBody>
          <a:bodyPr/>
          <a:lstStyle/>
          <a:p>
            <a:r>
              <a:rPr lang="en-US" altLang="zh-CN" dirty="0"/>
              <a:t>4.3.4</a:t>
            </a:r>
            <a:r>
              <a:rPr lang="zh-CN" altLang="zh-CN" dirty="0"/>
              <a:t>　筛选</a:t>
            </a:r>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spTree>
    <p:extLst>
      <p:ext uri="{BB962C8B-B14F-4D97-AF65-F5344CB8AC3E}">
        <p14:creationId xmlns:p14="http://schemas.microsoft.com/office/powerpoint/2010/main" val="1306883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内容占位符 2"/>
          <p:cNvSpPr>
            <a:spLocks noGrp="1"/>
          </p:cNvSpPr>
          <p:nvPr>
            <p:ph sz="quarter" idx="10"/>
          </p:nvPr>
        </p:nvSpPr>
        <p:spPr/>
        <p:txBody>
          <a:bodyPr/>
          <a:lstStyle/>
          <a:p>
            <a:pPr marL="0" indent="0">
              <a:buNone/>
            </a:pPr>
            <a:r>
              <a:rPr lang="en-US" altLang="zh-CN" sz="2400" dirty="0"/>
              <a:t>2</a:t>
            </a:r>
            <a:r>
              <a:rPr lang="zh-CN" altLang="zh-CN" sz="2400" dirty="0"/>
              <a:t>．高级筛选</a:t>
            </a:r>
          </a:p>
          <a:p>
            <a:pPr marL="0" indent="0">
              <a:buNone/>
            </a:pPr>
            <a:r>
              <a:rPr lang="en-US" altLang="zh-CN" sz="2400" dirty="0"/>
              <a:t>      </a:t>
            </a:r>
            <a:r>
              <a:rPr lang="zh-CN" altLang="zh-CN" sz="2400" dirty="0"/>
              <a:t>分类汇总是</a:t>
            </a:r>
            <a:r>
              <a:rPr lang="en-US" altLang="zh-CN" sz="2400" dirty="0"/>
              <a:t>Excel</a:t>
            </a:r>
            <a:r>
              <a:rPr lang="zh-CN" altLang="zh-CN" sz="2400" dirty="0"/>
              <a:t>提供的一项统计计算功能，可以将相同类别的数据进行统计汇总，如按性别比较科目的平均分情况，按地区比较总销售额情况等。分类汇总必须在按类别排序的基础上进行。</a:t>
            </a:r>
          </a:p>
        </p:txBody>
      </p:sp>
      <p:sp>
        <p:nvSpPr>
          <p:cNvPr id="2" name="文本占位符 1"/>
          <p:cNvSpPr>
            <a:spLocks noGrp="1"/>
          </p:cNvSpPr>
          <p:nvPr>
            <p:ph type="body" sz="quarter" idx="11"/>
          </p:nvPr>
        </p:nvSpPr>
        <p:spPr/>
        <p:txBody>
          <a:bodyPr/>
          <a:lstStyle/>
          <a:p>
            <a:r>
              <a:rPr lang="en-US" altLang="zh-CN" dirty="0"/>
              <a:t>4.3.5</a:t>
            </a:r>
            <a:r>
              <a:rPr lang="zh-CN" altLang="zh-CN" dirty="0"/>
              <a:t>　分类汇总与统计</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spTree>
    <p:extLst>
      <p:ext uri="{BB962C8B-B14F-4D97-AF65-F5344CB8AC3E}">
        <p14:creationId xmlns:p14="http://schemas.microsoft.com/office/powerpoint/2010/main" val="19963683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内容占位符 2"/>
          <p:cNvSpPr>
            <a:spLocks noGrp="1"/>
          </p:cNvSpPr>
          <p:nvPr>
            <p:ph sz="quarter" idx="10"/>
          </p:nvPr>
        </p:nvSpPr>
        <p:spPr>
          <a:xfrm>
            <a:off x="505074" y="1131590"/>
            <a:ext cx="5435078" cy="2016224"/>
          </a:xfrm>
        </p:spPr>
        <p:txBody>
          <a:bodyPr/>
          <a:lstStyle/>
          <a:p>
            <a:pPr marL="0" indent="0">
              <a:buNone/>
            </a:pPr>
            <a:r>
              <a:rPr lang="zh-CN" altLang="zh-CN" sz="2400" dirty="0"/>
              <a:t>分类汇总的操作步骤如下：</a:t>
            </a:r>
          </a:p>
          <a:p>
            <a:pPr marL="0" indent="0">
              <a:buNone/>
            </a:pPr>
            <a:r>
              <a:rPr lang="zh-CN" altLang="en-US" sz="2000" dirty="0"/>
              <a:t>（</a:t>
            </a:r>
            <a:r>
              <a:rPr lang="en-US" altLang="zh-CN" sz="2000" dirty="0"/>
              <a:t>1</a:t>
            </a:r>
            <a:r>
              <a:rPr lang="zh-CN" altLang="en-US" sz="2000" dirty="0"/>
              <a:t>）对学生成绩表按性别进行排序，然后选中参与分类汇总的单元格区域</a:t>
            </a:r>
            <a:r>
              <a:rPr lang="en-US" altLang="zh-CN" sz="2000" dirty="0"/>
              <a:t>A1:H10</a:t>
            </a:r>
            <a:r>
              <a:rPr lang="zh-CN" altLang="en-US" sz="2000" dirty="0"/>
              <a:t>。</a:t>
            </a:r>
          </a:p>
          <a:p>
            <a:pPr marL="0" indent="0">
              <a:buNone/>
            </a:pPr>
            <a:r>
              <a:rPr lang="zh-CN" altLang="en-US" sz="2000" dirty="0"/>
              <a:t>（</a:t>
            </a:r>
            <a:r>
              <a:rPr lang="en-US" altLang="zh-CN" sz="2000" dirty="0"/>
              <a:t>2</a:t>
            </a:r>
            <a:r>
              <a:rPr lang="zh-CN" altLang="en-US" sz="2000" dirty="0"/>
              <a:t>）单击“数据”选项卡的“分级显示”工具组中的“分类汇总”按钮，打开“分类汇总”对话框，如图所示。</a:t>
            </a:r>
          </a:p>
        </p:txBody>
      </p:sp>
      <p:sp>
        <p:nvSpPr>
          <p:cNvPr id="2" name="文本占位符 1"/>
          <p:cNvSpPr>
            <a:spLocks noGrp="1"/>
          </p:cNvSpPr>
          <p:nvPr>
            <p:ph type="body" sz="quarter" idx="11"/>
          </p:nvPr>
        </p:nvSpPr>
        <p:spPr/>
        <p:txBody>
          <a:bodyPr/>
          <a:lstStyle/>
          <a:p>
            <a:r>
              <a:rPr lang="en-US" altLang="zh-CN" dirty="0"/>
              <a:t>4.3.5</a:t>
            </a:r>
            <a:r>
              <a:rPr lang="zh-CN" altLang="zh-CN" dirty="0"/>
              <a:t>　分类汇总与统计</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pic>
        <p:nvPicPr>
          <p:cNvPr id="2253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1041209"/>
            <a:ext cx="2448272" cy="3842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02826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内容占位符 2"/>
          <p:cNvSpPr>
            <a:spLocks noGrp="1"/>
          </p:cNvSpPr>
          <p:nvPr>
            <p:ph sz="quarter" idx="10"/>
          </p:nvPr>
        </p:nvSpPr>
        <p:spPr>
          <a:xfrm>
            <a:off x="505074" y="1131590"/>
            <a:ext cx="6011142" cy="1224136"/>
          </a:xfrm>
        </p:spPr>
        <p:txBody>
          <a:bodyPr/>
          <a:lstStyle/>
          <a:p>
            <a:pPr marL="0" indent="0">
              <a:buNone/>
            </a:pPr>
            <a:r>
              <a:rPr lang="zh-CN" altLang="zh-CN" sz="2400" dirty="0"/>
              <a:t>分类汇总的操作步骤如下：</a:t>
            </a:r>
          </a:p>
          <a:p>
            <a:pPr marL="0" indent="0">
              <a:buNone/>
            </a:pPr>
            <a:r>
              <a:rPr lang="zh-CN" altLang="zh-CN" sz="2400" dirty="0"/>
              <a:t>（</a:t>
            </a:r>
            <a:r>
              <a:rPr lang="en-US" altLang="zh-CN" sz="2400" dirty="0"/>
              <a:t>3</a:t>
            </a:r>
            <a:r>
              <a:rPr lang="zh-CN" altLang="zh-CN" sz="2400" dirty="0"/>
              <a:t>）</a:t>
            </a:r>
            <a:r>
              <a:rPr lang="zh-CN" altLang="en-US" dirty="0"/>
              <a:t>在“分类字段”下拉列表框中选择“性别”选项（即排序的依据），表示按“性别”进行分类；在“汇总方式”下拉列表框中选择“平均值”选项；在“选定汇总项”下拉列表框中勾选要进行汇总的数据列字段名，如图所示，选择“语文”“数学”和“英语”</a:t>
            </a:r>
            <a:r>
              <a:rPr lang="en-US" altLang="zh-CN" dirty="0"/>
              <a:t>3</a:t>
            </a:r>
            <a:r>
              <a:rPr lang="zh-CN" altLang="en-US" dirty="0"/>
              <a:t>门课程。另外勾选“替换当前分类汇总”和“汇总结果显示在数据下方”两个复选项。</a:t>
            </a:r>
            <a:endParaRPr lang="zh-CN" altLang="zh-CN" sz="2400" dirty="0"/>
          </a:p>
        </p:txBody>
      </p:sp>
      <p:sp>
        <p:nvSpPr>
          <p:cNvPr id="2" name="文本占位符 1"/>
          <p:cNvSpPr>
            <a:spLocks noGrp="1"/>
          </p:cNvSpPr>
          <p:nvPr>
            <p:ph type="body" sz="quarter" idx="11"/>
          </p:nvPr>
        </p:nvSpPr>
        <p:spPr/>
        <p:txBody>
          <a:bodyPr/>
          <a:lstStyle/>
          <a:p>
            <a:r>
              <a:rPr lang="en-US" altLang="zh-CN" dirty="0"/>
              <a:t>4.3.5</a:t>
            </a:r>
            <a:r>
              <a:rPr lang="zh-CN" altLang="zh-CN" dirty="0"/>
              <a:t>　分类汇总与统计</a:t>
            </a:r>
            <a:endParaRPr lang="en-US" altLang="zh-CN" dirty="0"/>
          </a:p>
          <a:p>
            <a:endParaRPr lang="zh-CN" altLang="en-US" dirty="0"/>
          </a:p>
        </p:txBody>
      </p:sp>
      <p:sp>
        <p:nvSpPr>
          <p:cNvPr id="3" name="文本占位符 2"/>
          <p:cNvSpPr>
            <a:spLocks noGrp="1"/>
          </p:cNvSpPr>
          <p:nvPr>
            <p:ph type="body" sz="quarter" idx="12"/>
          </p:nvPr>
        </p:nvSpPr>
        <p:spPr/>
        <p:txBody>
          <a:bodyPr/>
          <a:lstStyle/>
          <a:p>
            <a:r>
              <a:rPr lang="en-US" altLang="zh-CN" dirty="0"/>
              <a:t>4.3</a:t>
            </a:r>
            <a:r>
              <a:rPr lang="zh-CN" altLang="zh-CN" dirty="0"/>
              <a:t>　</a:t>
            </a:r>
            <a:r>
              <a:rPr lang="en-US" altLang="zh-CN" dirty="0"/>
              <a:t>Excel 2016</a:t>
            </a:r>
            <a:r>
              <a:rPr lang="zh-CN" altLang="zh-CN" dirty="0"/>
              <a:t>的数据管理</a:t>
            </a:r>
            <a:endParaRPr lang="zh-CN" altLang="en-US" dirty="0"/>
          </a:p>
        </p:txBody>
      </p:sp>
      <p:pic>
        <p:nvPicPr>
          <p:cNvPr id="5"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4712" y="987326"/>
            <a:ext cx="2448272" cy="3842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785376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1275</TotalTime>
  <Words>11648</Words>
  <Application>Microsoft Macintosh PowerPoint</Application>
  <PresentationFormat>On-screen Show (16:9)</PresentationFormat>
  <Paragraphs>761</Paragraphs>
  <Slides>141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141</vt:i4>
      </vt:variant>
    </vt:vector>
  </HeadingPairs>
  <TitlesOfParts>
    <vt:vector size="154" baseType="lpstr">
      <vt:lpstr>微软雅黑</vt:lpstr>
      <vt:lpstr>OPPOSans B</vt:lpstr>
      <vt:lpstr>OPPOSans H</vt:lpstr>
      <vt:lpstr>OPPOSans R</vt:lpstr>
      <vt:lpstr>黑体</vt:lpstr>
      <vt:lpstr>Source Han Sans</vt:lpstr>
      <vt:lpstr>Source Han Sans CN Bold</vt:lpstr>
      <vt:lpstr>Source Han Serif SC Bold</vt:lpstr>
      <vt:lpstr>Arial</vt:lpstr>
      <vt:lpstr>Calibri</vt:lpstr>
      <vt:lpstr>Times New Roman</vt:lpstr>
      <vt:lpstr>Verdana</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Fresh</dc:creator>
  <cp:lastModifiedBy>Microsoft Office User</cp:lastModifiedBy>
  <cp:revision>131</cp:revision>
  <dcterms:created xsi:type="dcterms:W3CDTF">2020-09-12T08:33:03Z</dcterms:created>
  <dcterms:modified xsi:type="dcterms:W3CDTF">2024-08-27T20:33:01Z</dcterms:modified>
</cp:coreProperties>
</file>